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Montserrat"/>
      <p:regular r:id="rId41"/>
      <p:bold r:id="rId42"/>
      <p:italic r:id="rId43"/>
      <p:boldItalic r:id="rId44"/>
    </p:embeddedFont>
    <p:embeddedFont>
      <p:font typeface="Montserrat Light"/>
      <p:regular r:id="rId45"/>
      <p:bold r:id="rId46"/>
      <p:italic r:id="rId47"/>
      <p:boldItalic r:id="rId48"/>
    </p:embeddedFont>
    <p:embeddedFont>
      <p:font typeface="Karla"/>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Patrick T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MontserratLight-bold.fntdata"/><Relationship Id="rId45" Type="http://schemas.openxmlformats.org/officeDocument/2006/relationships/font" Target="fonts/MontserratLigh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MontserratLight-boldItalic.fntdata"/><Relationship Id="rId47" Type="http://schemas.openxmlformats.org/officeDocument/2006/relationships/font" Target="fonts/MontserratLight-italic.fntdata"/><Relationship Id="rId49" Type="http://schemas.openxmlformats.org/officeDocument/2006/relationships/font" Target="fonts/Karl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Karla-italic.fntdata"/><Relationship Id="rId50" Type="http://schemas.openxmlformats.org/officeDocument/2006/relationships/font" Target="fonts/Karla-bold.fntdata"/><Relationship Id="rId52" Type="http://schemas.openxmlformats.org/officeDocument/2006/relationships/font" Target="fonts/Karla-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1-28T22:14:00.326">
    <p:pos x="6000" y="0"/>
    <p:text>i need to add some more stuff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853c2be7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853c2be7a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4853c2be7a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96e113564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96e113564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8614c186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8614c186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853c2be7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853c2be7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496e11356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96e11356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96e113564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96e113564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96e11356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96e11356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Omg this story board T.T -allen its adorable :S haha-pat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96e11356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96e11356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96e11356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96e11356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96e11356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96e11356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200">
                <a:latin typeface="Karla"/>
                <a:ea typeface="Karla"/>
                <a:cs typeface="Karla"/>
                <a:sym typeface="Karla"/>
              </a:rPr>
              <a:t>We talk about how this was our inital solution, but with feedback after the studio we got to a low-fid...</a:t>
            </a:r>
            <a:endParaRPr sz="1200">
              <a:latin typeface="Karla"/>
              <a:ea typeface="Karla"/>
              <a:cs typeface="Karla"/>
              <a:sym typeface="Karla"/>
            </a:endParaRPr>
          </a:p>
          <a:p>
            <a:pPr indent="0" lvl="0" marL="0" rtl="0" algn="l">
              <a:spcBef>
                <a:spcPts val="0"/>
              </a:spcBef>
              <a:spcAft>
                <a:spcPts val="0"/>
              </a:spcAft>
              <a:buNone/>
            </a:pPr>
            <a:r>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4853c2be7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4853c2be7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53c2be7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53c2be7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96e11356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96e11356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200">
                <a:solidFill>
                  <a:schemeClr val="dk1"/>
                </a:solidFill>
                <a:latin typeface="Karla"/>
                <a:ea typeface="Karla"/>
                <a:cs typeface="Karla"/>
                <a:sym typeface="Karla"/>
              </a:rPr>
              <a:t>Here we talk about how we pivoted from extension to mobile app from the feedback from studio...things like “acorn upload”, Hard to implement via Quercus etc...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96e11356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96e11356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96e113564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96e11356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96e11356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96e11356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96e113564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96e113564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853c2be7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853c2be7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96e113564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496e113564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96e11356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96e11356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mention our ta which is uoft students.. And then go into tasks… talk about how we put them into the mindset of the CHI theme. We wanna make sure that our app still functions of connecting students which is students being able to find and create join events...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96e113564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96e113564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96e11356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496e11356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96e1135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96e1135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496e11356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496e11356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96e11356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96e11356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wanna change this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853c2be7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853c2be7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853c2be7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853c2be7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853c2be7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853c2be7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96e11356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96e113564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After iterations of problem statements (connect people share same interest...students...uoft students...connecting uoft student life)...we came up with….</a:t>
            </a:r>
            <a:endParaRPr>
              <a:solidFill>
                <a:schemeClr val="dk1"/>
              </a:solidFill>
            </a:endParaRPr>
          </a:p>
          <a:p>
            <a:pPr indent="0" lvl="0" marL="0" rtl="0" algn="l">
              <a:spcBef>
                <a:spcPts val="0"/>
              </a:spcBef>
              <a:spcAft>
                <a:spcPts val="0"/>
              </a:spcAft>
              <a:buNone/>
            </a:pPr>
            <a:r>
              <a:t/>
            </a:r>
            <a:endParaRPr/>
          </a:p>
        </p:txBody>
      </p:sp>
      <p:sp>
        <p:nvSpPr>
          <p:cNvPr id="190" name="Google Shape;190;g496e113564_0_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853c2be7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853c2be7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496e11356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496e11356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google forms, we spread around campus asking students for our questionnaire. These varied of type of student, year, location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96e113564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96e113564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talk about our revision of problem statment to start focusing on students because it just genrerally made more sense for us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96e113564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96e113564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2" name="Google Shape;12;p2"/>
          <p:cNvSpPr txBox="1"/>
          <p:nvPr>
            <p:ph type="ctrTitle"/>
          </p:nvPr>
        </p:nvSpPr>
        <p:spPr>
          <a:xfrm>
            <a:off x="648300" y="3175950"/>
            <a:ext cx="3530700" cy="1182000"/>
          </a:xfrm>
          <a:prstGeom prst="rect">
            <a:avLst/>
          </a:prstGeom>
        </p:spPr>
        <p:txBody>
          <a:bodyPr anchorCtr="0" anchor="b"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1" name="Shape 61"/>
        <p:cNvGrpSpPr/>
        <p:nvPr/>
      </p:nvGrpSpPr>
      <p:grpSpPr>
        <a:xfrm>
          <a:off x="0" y="0"/>
          <a:ext cx="0" cy="0"/>
          <a:chOff x="0" y="0"/>
          <a:chExt cx="0" cy="0"/>
        </a:xfrm>
      </p:grpSpPr>
      <p:sp>
        <p:nvSpPr>
          <p:cNvPr id="62" name="Google Shape;62;p11"/>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p11"/>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64" name="Google Shape;64;p11"/>
          <p:cNvSpPr txBox="1"/>
          <p:nvPr>
            <p:ph idx="1" type="body"/>
          </p:nvPr>
        </p:nvSpPr>
        <p:spPr>
          <a:xfrm>
            <a:off x="841000" y="4025300"/>
            <a:ext cx="7845900" cy="519600"/>
          </a:xfrm>
          <a:prstGeom prst="rect">
            <a:avLst/>
          </a:prstGeom>
        </p:spPr>
        <p:txBody>
          <a:bodyPr anchorCtr="0" anchor="b" bIns="91425" lIns="91425" spcFirstLastPara="1" rIns="91425" wrap="square" tIns="91425"/>
          <a:lstStyle>
            <a:lvl1pPr indent="-228600" lvl="0" marL="457200">
              <a:spcBef>
                <a:spcPts val="400"/>
              </a:spcBef>
              <a:spcAft>
                <a:spcPts val="0"/>
              </a:spcAft>
              <a:buSzPts val="2000"/>
              <a:buNone/>
              <a:defRPr/>
            </a:lvl1pPr>
          </a:lstStyle>
          <a:p/>
        </p:txBody>
      </p:sp>
      <p:sp>
        <p:nvSpPr>
          <p:cNvPr id="65" name="Google Shape;65;p1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69" name="Google Shape;69;p1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 name="Shape 72"/>
        <p:cNvGrpSpPr/>
        <p:nvPr/>
      </p:nvGrpSpPr>
      <p:grpSpPr>
        <a:xfrm>
          <a:off x="0" y="0"/>
          <a:ext cx="0" cy="0"/>
          <a:chOff x="0" y="0"/>
          <a:chExt cx="0" cy="0"/>
        </a:xfrm>
      </p:grpSpPr>
      <p:sp>
        <p:nvSpPr>
          <p:cNvPr id="73" name="Google Shape;73;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p:txBody>
      </p:sp>
      <p:sp>
        <p:nvSpPr>
          <p:cNvPr id="74" name="Google Shape;74;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5" name="Google Shape;75;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6" name="Google Shape;76;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7" name="Google Shape;77;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78" name="Shape 78"/>
        <p:cNvGrpSpPr/>
        <p:nvPr/>
      </p:nvGrpSpPr>
      <p:grpSpPr>
        <a:xfrm>
          <a:off x="0" y="0"/>
          <a:ext cx="0" cy="0"/>
          <a:chOff x="0" y="0"/>
          <a:chExt cx="0" cy="0"/>
        </a:xfrm>
      </p:grpSpPr>
      <p:sp>
        <p:nvSpPr>
          <p:cNvPr id="79" name="Google Shape;79;p1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 name="Google Shape;80;p15"/>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1" name="Google Shape;81;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82" name="Shape 82"/>
        <p:cNvGrpSpPr/>
        <p:nvPr/>
      </p:nvGrpSpPr>
      <p:grpSpPr>
        <a:xfrm>
          <a:off x="0" y="0"/>
          <a:ext cx="0" cy="0"/>
          <a:chOff x="0" y="0"/>
          <a:chExt cx="0" cy="0"/>
        </a:xfrm>
      </p:grpSpPr>
      <p:sp>
        <p:nvSpPr>
          <p:cNvPr id="83" name="Google Shape;83;p16"/>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 name="Google Shape;84;p1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0" name="Shape 90"/>
        <p:cNvGrpSpPr/>
        <p:nvPr/>
      </p:nvGrpSpPr>
      <p:grpSpPr>
        <a:xfrm>
          <a:off x="0" y="0"/>
          <a:ext cx="0" cy="0"/>
          <a:chOff x="0" y="0"/>
          <a:chExt cx="0" cy="0"/>
        </a:xfrm>
      </p:grpSpPr>
      <p:sp>
        <p:nvSpPr>
          <p:cNvPr id="91" name="Google Shape;91;p18"/>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92" name="Google Shape;92;p18"/>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93" name="Google Shape;93;p18"/>
          <p:cNvSpPr txBox="1"/>
          <p:nvPr>
            <p:ph type="ctrTitle"/>
          </p:nvPr>
        </p:nvSpPr>
        <p:spPr>
          <a:xfrm>
            <a:off x="648300" y="3175950"/>
            <a:ext cx="3530700" cy="11820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94" name="Shape 94"/>
        <p:cNvGrpSpPr/>
        <p:nvPr/>
      </p:nvGrpSpPr>
      <p:grpSpPr>
        <a:xfrm>
          <a:off x="0" y="0"/>
          <a:ext cx="0" cy="0"/>
          <a:chOff x="0" y="0"/>
          <a:chExt cx="0" cy="0"/>
        </a:xfrm>
      </p:grpSpPr>
      <p:sp>
        <p:nvSpPr>
          <p:cNvPr id="95" name="Google Shape;95;p19"/>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96" name="Google Shape;96;p19"/>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97" name="Google Shape;97;p19"/>
          <p:cNvSpPr txBox="1"/>
          <p:nvPr>
            <p:ph type="ctrTitle"/>
          </p:nvPr>
        </p:nvSpPr>
        <p:spPr>
          <a:xfrm>
            <a:off x="648300" y="1354750"/>
            <a:ext cx="3522300" cy="298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8" name="Google Shape;98;p19"/>
          <p:cNvSpPr txBox="1"/>
          <p:nvPr>
            <p:ph idx="1" type="subTitle"/>
          </p:nvPr>
        </p:nvSpPr>
        <p:spPr>
          <a:xfrm>
            <a:off x="6724950" y="3265700"/>
            <a:ext cx="1906200" cy="1031700"/>
          </a:xfrm>
          <a:prstGeom prst="rect">
            <a:avLst/>
          </a:prstGeom>
        </p:spPr>
        <p:txBody>
          <a:bodyPr anchorCtr="0" anchor="b"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1_2">
    <p:spTree>
      <p:nvGrpSpPr>
        <p:cNvPr id="99" name="Shape 99"/>
        <p:cNvGrpSpPr/>
        <p:nvPr/>
      </p:nvGrpSpPr>
      <p:grpSpPr>
        <a:xfrm>
          <a:off x="0" y="0"/>
          <a:ext cx="0" cy="0"/>
          <a:chOff x="0" y="0"/>
          <a:chExt cx="0" cy="0"/>
        </a:xfrm>
      </p:grpSpPr>
      <p:sp>
        <p:nvSpPr>
          <p:cNvPr id="100" name="Google Shape;100;p20"/>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01" name="Google Shape;101;p20"/>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02" name="Google Shape;102;p20"/>
          <p:cNvSpPr txBox="1"/>
          <p:nvPr>
            <p:ph type="title"/>
          </p:nvPr>
        </p:nvSpPr>
        <p:spPr>
          <a:xfrm>
            <a:off x="838309" y="1807900"/>
            <a:ext cx="31482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3" name="Google Shape;103;p20"/>
          <p:cNvSpPr txBox="1"/>
          <p:nvPr>
            <p:ph idx="1" type="body"/>
          </p:nvPr>
        </p:nvSpPr>
        <p:spPr>
          <a:xfrm>
            <a:off x="838250" y="2419350"/>
            <a:ext cx="3148200" cy="2255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104" name="Google Shape;104;p2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TITLE_1_2_1">
    <p:spTree>
      <p:nvGrpSpPr>
        <p:cNvPr id="105" name="Shape 105"/>
        <p:cNvGrpSpPr/>
        <p:nvPr/>
      </p:nvGrpSpPr>
      <p:grpSpPr>
        <a:xfrm>
          <a:off x="0" y="0"/>
          <a:ext cx="0" cy="0"/>
          <a:chOff x="0" y="0"/>
          <a:chExt cx="0" cy="0"/>
        </a:xfrm>
      </p:grpSpPr>
      <p:sp>
        <p:nvSpPr>
          <p:cNvPr id="106" name="Google Shape;106;p21"/>
          <p:cNvSpPr/>
          <p:nvPr/>
        </p:nvSpPr>
        <p:spPr>
          <a:xfrm>
            <a:off x="2092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107" name="Google Shape;107;p21"/>
          <p:cNvSpPr/>
          <p:nvPr/>
        </p:nvSpPr>
        <p:spPr>
          <a:xfrm>
            <a:off x="-193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FFFFFF"/>
          </a:solidFill>
          <a:ln>
            <a:noFill/>
          </a:ln>
        </p:spPr>
      </p:sp>
      <p:sp>
        <p:nvSpPr>
          <p:cNvPr id="108" name="Google Shape;108;p21"/>
          <p:cNvSpPr txBox="1"/>
          <p:nvPr>
            <p:ph type="title"/>
          </p:nvPr>
        </p:nvSpPr>
        <p:spPr>
          <a:xfrm>
            <a:off x="609704" y="4116875"/>
            <a:ext cx="16098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9" name="Google Shape;109;p21"/>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16" name="Google Shape;16;p3"/>
          <p:cNvSpPr txBox="1"/>
          <p:nvPr>
            <p:ph type="ctrTitle"/>
          </p:nvPr>
        </p:nvSpPr>
        <p:spPr>
          <a:xfrm>
            <a:off x="648300" y="1354750"/>
            <a:ext cx="3522300" cy="298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 name="Google Shape;17;p3"/>
          <p:cNvSpPr txBox="1"/>
          <p:nvPr>
            <p:ph idx="1" type="subTitle"/>
          </p:nvPr>
        </p:nvSpPr>
        <p:spPr>
          <a:xfrm>
            <a:off x="6724950" y="3265700"/>
            <a:ext cx="1906200" cy="1031700"/>
          </a:xfrm>
          <a:prstGeom prst="rect">
            <a:avLst/>
          </a:prstGeom>
        </p:spPr>
        <p:txBody>
          <a:bodyPr anchorCtr="0" anchor="b" bIns="91425" lIns="91425" spcFirstLastPara="1" rIns="91425" wrap="square" tIns="91425"/>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1800"/>
              <a:buNone/>
              <a:defRPr sz="1800">
                <a:solidFill>
                  <a:srgbClr val="FFFFFF"/>
                </a:solidFill>
              </a:defRPr>
            </a:lvl4pPr>
            <a:lvl5pPr lvl="4" rtl="0" algn="r">
              <a:spcBef>
                <a:spcPts val="0"/>
              </a:spcBef>
              <a:spcAft>
                <a:spcPts val="0"/>
              </a:spcAft>
              <a:buClr>
                <a:srgbClr val="FFFFFF"/>
              </a:buClr>
              <a:buSzPts val="1800"/>
              <a:buNone/>
              <a:defRPr sz="1800">
                <a:solidFill>
                  <a:srgbClr val="FFFFFF"/>
                </a:solidFill>
              </a:defRPr>
            </a:lvl5pPr>
            <a:lvl6pPr lvl="5" rtl="0" algn="r">
              <a:spcBef>
                <a:spcPts val="0"/>
              </a:spcBef>
              <a:spcAft>
                <a:spcPts val="0"/>
              </a:spcAft>
              <a:buClr>
                <a:srgbClr val="FFFFFF"/>
              </a:buClr>
              <a:buSzPts val="1800"/>
              <a:buNone/>
              <a:defRPr sz="1800">
                <a:solidFill>
                  <a:srgbClr val="FFFFFF"/>
                </a:solidFill>
              </a:defRPr>
            </a:lvl6pPr>
            <a:lvl7pPr lvl="6" rtl="0" algn="r">
              <a:spcBef>
                <a:spcPts val="0"/>
              </a:spcBef>
              <a:spcAft>
                <a:spcPts val="0"/>
              </a:spcAft>
              <a:buClr>
                <a:srgbClr val="FFFFFF"/>
              </a:buClr>
              <a:buSzPts val="1800"/>
              <a:buNone/>
              <a:defRPr sz="1800">
                <a:solidFill>
                  <a:srgbClr val="FFFFFF"/>
                </a:solidFill>
              </a:defRPr>
            </a:lvl7pPr>
            <a:lvl8pPr lvl="7" rtl="0" algn="r">
              <a:spcBef>
                <a:spcPts val="0"/>
              </a:spcBef>
              <a:spcAft>
                <a:spcPts val="0"/>
              </a:spcAft>
              <a:buClr>
                <a:srgbClr val="FFFFFF"/>
              </a:buClr>
              <a:buSzPts val="1800"/>
              <a:buNone/>
              <a:defRPr sz="1800">
                <a:solidFill>
                  <a:srgbClr val="FFFFFF"/>
                </a:solidFill>
              </a:defRPr>
            </a:lvl8pPr>
            <a:lvl9pPr lvl="8" rtl="0" algn="r">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10" name="Shape 110"/>
        <p:cNvGrpSpPr/>
        <p:nvPr/>
      </p:nvGrpSpPr>
      <p:grpSpPr>
        <a:xfrm>
          <a:off x="0" y="0"/>
          <a:ext cx="0" cy="0"/>
          <a:chOff x="0" y="0"/>
          <a:chExt cx="0" cy="0"/>
        </a:xfrm>
      </p:grpSpPr>
      <p:sp>
        <p:nvSpPr>
          <p:cNvPr id="111" name="Google Shape;111;p22"/>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12" name="Google Shape;112;p22"/>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13" name="Google Shape;113;p22"/>
          <p:cNvSpPr txBox="1"/>
          <p:nvPr/>
        </p:nvSpPr>
        <p:spPr>
          <a:xfrm>
            <a:off x="799645" y="697675"/>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114" name="Google Shape;114;p22"/>
          <p:cNvSpPr txBox="1"/>
          <p:nvPr>
            <p:ph idx="1" type="body"/>
          </p:nvPr>
        </p:nvSpPr>
        <p:spPr>
          <a:xfrm>
            <a:off x="838250" y="1657350"/>
            <a:ext cx="5324100" cy="225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Font typeface="Montserrat"/>
              <a:buChar char="▸"/>
              <a:defRPr sz="2400">
                <a:latin typeface="Montserrat"/>
                <a:ea typeface="Montserrat"/>
                <a:cs typeface="Montserrat"/>
                <a:sym typeface="Montserrat"/>
              </a:defRPr>
            </a:lvl1pPr>
            <a:lvl2pPr indent="-381000" lvl="1" marL="914400" rtl="0">
              <a:spcBef>
                <a:spcPts val="0"/>
              </a:spcBef>
              <a:spcAft>
                <a:spcPts val="0"/>
              </a:spcAft>
              <a:buSzPts val="2400"/>
              <a:buFont typeface="Montserrat"/>
              <a:buChar char="▹"/>
              <a:defRPr sz="2400">
                <a:latin typeface="Montserrat"/>
                <a:ea typeface="Montserrat"/>
                <a:cs typeface="Montserrat"/>
                <a:sym typeface="Montserrat"/>
              </a:defRPr>
            </a:lvl2pPr>
            <a:lvl3pPr indent="-381000" lvl="2" marL="1371600" rtl="0">
              <a:spcBef>
                <a:spcPts val="0"/>
              </a:spcBef>
              <a:spcAft>
                <a:spcPts val="0"/>
              </a:spcAft>
              <a:buSzPts val="2400"/>
              <a:buFont typeface="Montserrat"/>
              <a:buChar char="▹"/>
              <a:defRPr sz="2400">
                <a:latin typeface="Montserrat"/>
                <a:ea typeface="Montserrat"/>
                <a:cs typeface="Montserrat"/>
                <a:sym typeface="Montserrat"/>
              </a:defRPr>
            </a:lvl3pPr>
            <a:lvl4pPr indent="-381000" lvl="3" marL="1828800" rtl="0">
              <a:spcBef>
                <a:spcPts val="0"/>
              </a:spcBef>
              <a:spcAft>
                <a:spcPts val="0"/>
              </a:spcAft>
              <a:buSzPts val="2400"/>
              <a:buFont typeface="Montserrat"/>
              <a:buChar char="●"/>
              <a:defRPr sz="2400">
                <a:latin typeface="Montserrat"/>
                <a:ea typeface="Montserrat"/>
                <a:cs typeface="Montserrat"/>
                <a:sym typeface="Montserrat"/>
              </a:defRPr>
            </a:lvl4pPr>
            <a:lvl5pPr indent="-381000" lvl="4" marL="2286000" rtl="0">
              <a:spcBef>
                <a:spcPts val="0"/>
              </a:spcBef>
              <a:spcAft>
                <a:spcPts val="0"/>
              </a:spcAft>
              <a:buSzPts val="2400"/>
              <a:buFont typeface="Montserrat"/>
              <a:buChar char="○"/>
              <a:defRPr sz="2400">
                <a:latin typeface="Montserrat"/>
                <a:ea typeface="Montserrat"/>
                <a:cs typeface="Montserrat"/>
                <a:sym typeface="Montserrat"/>
              </a:defRPr>
            </a:lvl5pPr>
            <a:lvl6pPr indent="-381000" lvl="5" marL="2743200" rtl="0">
              <a:spcBef>
                <a:spcPts val="0"/>
              </a:spcBef>
              <a:spcAft>
                <a:spcPts val="0"/>
              </a:spcAft>
              <a:buSzPts val="2400"/>
              <a:buFont typeface="Montserrat"/>
              <a:buChar char="■"/>
              <a:defRPr sz="2400">
                <a:latin typeface="Montserrat"/>
                <a:ea typeface="Montserrat"/>
                <a:cs typeface="Montserrat"/>
                <a:sym typeface="Montserrat"/>
              </a:defRPr>
            </a:lvl6pPr>
            <a:lvl7pPr indent="-381000" lvl="6" marL="3200400" rtl="0">
              <a:spcBef>
                <a:spcPts val="0"/>
              </a:spcBef>
              <a:spcAft>
                <a:spcPts val="0"/>
              </a:spcAft>
              <a:buSzPts val="2400"/>
              <a:buFont typeface="Montserrat"/>
              <a:buChar char="●"/>
              <a:defRPr sz="2400">
                <a:latin typeface="Montserrat"/>
                <a:ea typeface="Montserrat"/>
                <a:cs typeface="Montserrat"/>
                <a:sym typeface="Montserrat"/>
              </a:defRPr>
            </a:lvl7pPr>
            <a:lvl8pPr indent="-381000" lvl="7" marL="3657600" rtl="0">
              <a:spcBef>
                <a:spcPts val="0"/>
              </a:spcBef>
              <a:spcAft>
                <a:spcPts val="0"/>
              </a:spcAft>
              <a:buSzPts val="2400"/>
              <a:buFont typeface="Montserrat"/>
              <a:buChar char="○"/>
              <a:defRPr sz="2400">
                <a:latin typeface="Montserrat"/>
                <a:ea typeface="Montserrat"/>
                <a:cs typeface="Montserrat"/>
                <a:sym typeface="Montserrat"/>
              </a:defRPr>
            </a:lvl8pPr>
            <a:lvl9pPr indent="-381000" lvl="8" marL="4114800" rtl="0">
              <a:spcBef>
                <a:spcPts val="0"/>
              </a:spcBef>
              <a:spcAft>
                <a:spcPts val="0"/>
              </a:spcAft>
              <a:buSzPts val="2400"/>
              <a:buFont typeface="Montserrat"/>
              <a:buChar char="■"/>
              <a:defRPr sz="2400">
                <a:latin typeface="Montserrat"/>
                <a:ea typeface="Montserrat"/>
                <a:cs typeface="Montserrat"/>
                <a:sym typeface="Montserrat"/>
              </a:defRPr>
            </a:lvl9pPr>
          </a:lstStyle>
          <a:p/>
        </p:txBody>
      </p:sp>
      <p:sp>
        <p:nvSpPr>
          <p:cNvPr id="115" name="Google Shape;115;p2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atin typeface="Montserrat"/>
                <a:ea typeface="Montserrat"/>
                <a:cs typeface="Montserrat"/>
                <a:sym typeface="Montserrat"/>
              </a:defRPr>
            </a:lvl1pPr>
            <a:lvl2pPr lvl="1" rtl="0">
              <a:buNone/>
              <a:defRPr>
                <a:latin typeface="Montserrat"/>
                <a:ea typeface="Montserrat"/>
                <a:cs typeface="Montserrat"/>
                <a:sym typeface="Montserrat"/>
              </a:defRPr>
            </a:lvl2pPr>
            <a:lvl3pPr lvl="2" rtl="0">
              <a:buNone/>
              <a:defRPr>
                <a:latin typeface="Montserrat"/>
                <a:ea typeface="Montserrat"/>
                <a:cs typeface="Montserrat"/>
                <a:sym typeface="Montserrat"/>
              </a:defRPr>
            </a:lvl3pPr>
            <a:lvl4pPr lvl="3" rtl="0">
              <a:buNone/>
              <a:defRPr>
                <a:latin typeface="Montserrat"/>
                <a:ea typeface="Montserrat"/>
                <a:cs typeface="Montserrat"/>
                <a:sym typeface="Montserrat"/>
              </a:defRPr>
            </a:lvl4pPr>
            <a:lvl5pPr lvl="4" rtl="0">
              <a:buNone/>
              <a:defRPr>
                <a:latin typeface="Montserrat"/>
                <a:ea typeface="Montserrat"/>
                <a:cs typeface="Montserrat"/>
                <a:sym typeface="Montserrat"/>
              </a:defRPr>
            </a:lvl5pPr>
            <a:lvl6pPr lvl="5" rtl="0">
              <a:buNone/>
              <a:defRPr>
                <a:latin typeface="Montserrat"/>
                <a:ea typeface="Montserrat"/>
                <a:cs typeface="Montserrat"/>
                <a:sym typeface="Montserrat"/>
              </a:defRPr>
            </a:lvl6pPr>
            <a:lvl7pPr lvl="6" rtl="0">
              <a:buNone/>
              <a:defRPr>
                <a:latin typeface="Montserrat"/>
                <a:ea typeface="Montserrat"/>
                <a:cs typeface="Montserrat"/>
                <a:sym typeface="Montserrat"/>
              </a:defRPr>
            </a:lvl7pPr>
            <a:lvl8pPr lvl="7" rtl="0">
              <a:buNone/>
              <a:defRPr>
                <a:latin typeface="Montserrat"/>
                <a:ea typeface="Montserrat"/>
                <a:cs typeface="Montserrat"/>
                <a:sym typeface="Montserrat"/>
              </a:defRPr>
            </a:lvl8pPr>
            <a:lvl9pPr lvl="8" rtl="0">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16" name="Shape 116"/>
        <p:cNvGrpSpPr/>
        <p:nvPr/>
      </p:nvGrpSpPr>
      <p:grpSpPr>
        <a:xfrm>
          <a:off x="0" y="0"/>
          <a:ext cx="0" cy="0"/>
          <a:chOff x="0" y="0"/>
          <a:chExt cx="0" cy="0"/>
        </a:xfrm>
      </p:grpSpPr>
      <p:sp>
        <p:nvSpPr>
          <p:cNvPr id="117" name="Google Shape;117;p23"/>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18" name="Google Shape;118;p23"/>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19" name="Google Shape;119;p23"/>
          <p:cNvSpPr txBox="1"/>
          <p:nvPr>
            <p:ph type="title"/>
          </p:nvPr>
        </p:nvSpPr>
        <p:spPr>
          <a:xfrm>
            <a:off x="838350" y="893500"/>
            <a:ext cx="53241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0" name="Google Shape;120;p23"/>
          <p:cNvSpPr txBox="1"/>
          <p:nvPr>
            <p:ph idx="1" type="body"/>
          </p:nvPr>
        </p:nvSpPr>
        <p:spPr>
          <a:xfrm>
            <a:off x="838250" y="1504950"/>
            <a:ext cx="5324100" cy="2255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121" name="Google Shape;121;p2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22" name="Shape 122"/>
        <p:cNvGrpSpPr/>
        <p:nvPr/>
      </p:nvGrpSpPr>
      <p:grpSpPr>
        <a:xfrm>
          <a:off x="0" y="0"/>
          <a:ext cx="0" cy="0"/>
          <a:chOff x="0" y="0"/>
          <a:chExt cx="0" cy="0"/>
        </a:xfrm>
      </p:grpSpPr>
      <p:sp>
        <p:nvSpPr>
          <p:cNvPr id="123" name="Google Shape;123;p24"/>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24" name="Google Shape;124;p24"/>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25" name="Google Shape;125;p24"/>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26" name="Google Shape;126;p24"/>
          <p:cNvSpPr txBox="1"/>
          <p:nvPr>
            <p:ph idx="1" type="body"/>
          </p:nvPr>
        </p:nvSpPr>
        <p:spPr>
          <a:xfrm>
            <a:off x="841001" y="1578025"/>
            <a:ext cx="2671800" cy="24333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127" name="Google Shape;127;p24"/>
          <p:cNvSpPr txBox="1"/>
          <p:nvPr>
            <p:ph idx="2" type="body"/>
          </p:nvPr>
        </p:nvSpPr>
        <p:spPr>
          <a:xfrm>
            <a:off x="3673842" y="1578025"/>
            <a:ext cx="2671800" cy="24333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128" name="Google Shape;128;p2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29" name="Shape 129"/>
        <p:cNvGrpSpPr/>
        <p:nvPr/>
      </p:nvGrpSpPr>
      <p:grpSpPr>
        <a:xfrm>
          <a:off x="0" y="0"/>
          <a:ext cx="0" cy="0"/>
          <a:chOff x="0" y="0"/>
          <a:chExt cx="0" cy="0"/>
        </a:xfrm>
      </p:grpSpPr>
      <p:sp>
        <p:nvSpPr>
          <p:cNvPr id="130" name="Google Shape;130;p25"/>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31" name="Google Shape;131;p25"/>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32" name="Google Shape;132;p25"/>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33" name="Google Shape;133;p25"/>
          <p:cNvSpPr txBox="1"/>
          <p:nvPr>
            <p:ph idx="1" type="body"/>
          </p:nvPr>
        </p:nvSpPr>
        <p:spPr>
          <a:xfrm>
            <a:off x="841000"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34" name="Google Shape;134;p25"/>
          <p:cNvSpPr txBox="1"/>
          <p:nvPr>
            <p:ph idx="2" type="body"/>
          </p:nvPr>
        </p:nvSpPr>
        <p:spPr>
          <a:xfrm>
            <a:off x="3043281"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35" name="Google Shape;135;p25"/>
          <p:cNvSpPr txBox="1"/>
          <p:nvPr>
            <p:ph idx="3" type="body"/>
          </p:nvPr>
        </p:nvSpPr>
        <p:spPr>
          <a:xfrm>
            <a:off x="5245562"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36" name="Google Shape;136;p2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7" name="Shape 137"/>
        <p:cNvGrpSpPr/>
        <p:nvPr/>
      </p:nvGrpSpPr>
      <p:grpSpPr>
        <a:xfrm>
          <a:off x="0" y="0"/>
          <a:ext cx="0" cy="0"/>
          <a:chOff x="0" y="0"/>
          <a:chExt cx="0" cy="0"/>
        </a:xfrm>
      </p:grpSpPr>
      <p:sp>
        <p:nvSpPr>
          <p:cNvPr id="138" name="Google Shape;138;p26"/>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39" name="Google Shape;139;p26"/>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40" name="Google Shape;140;p26"/>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41" name="Google Shape;141;p2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2" name="Shape 142"/>
        <p:cNvGrpSpPr/>
        <p:nvPr/>
      </p:nvGrpSpPr>
      <p:grpSpPr>
        <a:xfrm>
          <a:off x="0" y="0"/>
          <a:ext cx="0" cy="0"/>
          <a:chOff x="0" y="0"/>
          <a:chExt cx="0" cy="0"/>
        </a:xfrm>
      </p:grpSpPr>
      <p:sp>
        <p:nvSpPr>
          <p:cNvPr id="143" name="Google Shape;143;p27"/>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44" name="Google Shape;144;p27"/>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45" name="Google Shape;145;p27"/>
          <p:cNvSpPr txBox="1"/>
          <p:nvPr>
            <p:ph idx="1" type="body"/>
          </p:nvPr>
        </p:nvSpPr>
        <p:spPr>
          <a:xfrm>
            <a:off x="841000" y="4025300"/>
            <a:ext cx="7845900" cy="519600"/>
          </a:xfrm>
          <a:prstGeom prst="rect">
            <a:avLst/>
          </a:prstGeom>
        </p:spPr>
        <p:txBody>
          <a:bodyPr anchorCtr="0" anchor="b" bIns="91425" lIns="91425" spcFirstLastPara="1" rIns="91425" wrap="square" tIns="91425"/>
          <a:lstStyle>
            <a:lvl1pPr indent="-228600" lvl="0" marL="457200" rtl="0">
              <a:spcBef>
                <a:spcPts val="400"/>
              </a:spcBef>
              <a:spcAft>
                <a:spcPts val="0"/>
              </a:spcAft>
              <a:buSzPts val="2000"/>
              <a:buNone/>
              <a:defRPr/>
            </a:lvl1pPr>
          </a:lstStyle>
          <a:p/>
        </p:txBody>
      </p:sp>
      <p:sp>
        <p:nvSpPr>
          <p:cNvPr id="146" name="Google Shape;146;p2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7" name="Shape 147"/>
        <p:cNvGrpSpPr/>
        <p:nvPr/>
      </p:nvGrpSpPr>
      <p:grpSpPr>
        <a:xfrm>
          <a:off x="0" y="0"/>
          <a:ext cx="0" cy="0"/>
          <a:chOff x="0" y="0"/>
          <a:chExt cx="0" cy="0"/>
        </a:xfrm>
      </p:grpSpPr>
      <p:sp>
        <p:nvSpPr>
          <p:cNvPr id="148" name="Google Shape;148;p28"/>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149" name="Google Shape;149;p28"/>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150" name="Google Shape;150;p2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pty">
  <p:cSld name="BLANK_1">
    <p:spTree>
      <p:nvGrpSpPr>
        <p:cNvPr id="151" name="Shape 151"/>
        <p:cNvGrpSpPr/>
        <p:nvPr/>
      </p:nvGrpSpPr>
      <p:grpSpPr>
        <a:xfrm>
          <a:off x="0" y="0"/>
          <a:ext cx="0" cy="0"/>
          <a:chOff x="0" y="0"/>
          <a:chExt cx="0" cy="0"/>
        </a:xfrm>
      </p:grpSpPr>
      <p:sp>
        <p:nvSpPr>
          <p:cNvPr id="152" name="Google Shape;152;p2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3" name="Shape 153"/>
        <p:cNvGrpSpPr/>
        <p:nvPr/>
      </p:nvGrpSpPr>
      <p:grpSpPr>
        <a:xfrm>
          <a:off x="0" y="0"/>
          <a:ext cx="0" cy="0"/>
          <a:chOff x="0" y="0"/>
          <a:chExt cx="0" cy="0"/>
        </a:xfrm>
      </p:grpSpPr>
      <p:sp>
        <p:nvSpPr>
          <p:cNvPr id="154" name="Google Shape;154;p3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2400"/>
              <a:buNone/>
              <a:defRPr sz="1400"/>
            </a:lvl2pPr>
            <a:lvl3pPr lvl="2" rtl="0">
              <a:spcBef>
                <a:spcPts val="0"/>
              </a:spcBef>
              <a:spcAft>
                <a:spcPts val="0"/>
              </a:spcAft>
              <a:buSzPts val="2400"/>
              <a:buNone/>
              <a:defRPr sz="1400"/>
            </a:lvl3pPr>
            <a:lvl4pPr lvl="3" rtl="0">
              <a:spcBef>
                <a:spcPts val="0"/>
              </a:spcBef>
              <a:spcAft>
                <a:spcPts val="0"/>
              </a:spcAft>
              <a:buSzPts val="2400"/>
              <a:buNone/>
              <a:defRPr sz="1400"/>
            </a:lvl4pPr>
            <a:lvl5pPr lvl="4" rtl="0">
              <a:spcBef>
                <a:spcPts val="0"/>
              </a:spcBef>
              <a:spcAft>
                <a:spcPts val="0"/>
              </a:spcAft>
              <a:buSzPts val="2400"/>
              <a:buNone/>
              <a:defRPr sz="1400"/>
            </a:lvl5pPr>
            <a:lvl6pPr lvl="5" rtl="0">
              <a:spcBef>
                <a:spcPts val="0"/>
              </a:spcBef>
              <a:spcAft>
                <a:spcPts val="0"/>
              </a:spcAft>
              <a:buSzPts val="2400"/>
              <a:buNone/>
              <a:defRPr sz="1400"/>
            </a:lvl6pPr>
            <a:lvl7pPr lvl="6" rtl="0">
              <a:spcBef>
                <a:spcPts val="0"/>
              </a:spcBef>
              <a:spcAft>
                <a:spcPts val="0"/>
              </a:spcAft>
              <a:buSzPts val="2400"/>
              <a:buNone/>
              <a:defRPr sz="1400"/>
            </a:lvl7pPr>
            <a:lvl8pPr lvl="7" rtl="0">
              <a:spcBef>
                <a:spcPts val="0"/>
              </a:spcBef>
              <a:spcAft>
                <a:spcPts val="0"/>
              </a:spcAft>
              <a:buSzPts val="2400"/>
              <a:buNone/>
              <a:defRPr sz="1400"/>
            </a:lvl8pPr>
            <a:lvl9pPr lvl="8" rtl="0">
              <a:spcBef>
                <a:spcPts val="0"/>
              </a:spcBef>
              <a:spcAft>
                <a:spcPts val="0"/>
              </a:spcAft>
              <a:buSzPts val="2400"/>
              <a:buNone/>
              <a:defRPr sz="1400"/>
            </a:lvl9pPr>
          </a:lstStyle>
          <a:p/>
        </p:txBody>
      </p:sp>
      <p:sp>
        <p:nvSpPr>
          <p:cNvPr id="155" name="Google Shape;155;p3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 name="Google Shape;156;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7" name="Google Shape;157;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58" name="Google Shape;158;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bg>
      <p:bgPr>
        <a:solidFill>
          <a:schemeClr val="dk1"/>
        </a:solidFill>
      </p:bgPr>
    </p:bg>
    <p:spTree>
      <p:nvGrpSpPr>
        <p:cNvPr id="159" name="Shape 159"/>
        <p:cNvGrpSpPr/>
        <p:nvPr/>
      </p:nvGrpSpPr>
      <p:grpSpPr>
        <a:xfrm>
          <a:off x="0" y="0"/>
          <a:ext cx="0" cy="0"/>
          <a:chOff x="0" y="0"/>
          <a:chExt cx="0" cy="0"/>
        </a:xfrm>
      </p:grpSpPr>
      <p:sp>
        <p:nvSpPr>
          <p:cNvPr id="160" name="Google Shape;160;p31"/>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1" name="Google Shape;161;p31"/>
          <p:cNvSpPr txBox="1"/>
          <p:nvPr>
            <p:ph type="ctrTitle"/>
          </p:nvPr>
        </p:nvSpPr>
        <p:spPr>
          <a:xfrm>
            <a:off x="311700" y="539725"/>
            <a:ext cx="8520600" cy="12825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62" name="Google Shape;162;p31"/>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rtl="0">
              <a:lnSpc>
                <a:spcPct val="100000"/>
              </a:lnSpc>
              <a:spcBef>
                <a:spcPts val="60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163" name="Google Shape;163;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1_2">
    <p:spTree>
      <p:nvGrpSpPr>
        <p:cNvPr id="18" name="Shape 18"/>
        <p:cNvGrpSpPr/>
        <p:nvPr/>
      </p:nvGrpSpPr>
      <p:grpSpPr>
        <a:xfrm>
          <a:off x="0" y="0"/>
          <a:ext cx="0" cy="0"/>
          <a:chOff x="0" y="0"/>
          <a:chExt cx="0" cy="0"/>
        </a:xfrm>
      </p:grpSpPr>
      <p:sp>
        <p:nvSpPr>
          <p:cNvPr id="19" name="Google Shape;19;p4"/>
          <p:cNvSpPr/>
          <p:nvPr/>
        </p:nvSpPr>
        <p:spPr>
          <a:xfrm>
            <a:off x="21892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p4"/>
          <p:cNvSpPr/>
          <p:nvPr/>
        </p:nvSpPr>
        <p:spPr>
          <a:xfrm>
            <a:off x="-9675" y="-9675"/>
            <a:ext cx="5276875" cy="5167075"/>
          </a:xfrm>
          <a:custGeom>
            <a:rect b="b" l="l" r="r" t="t"/>
            <a:pathLst>
              <a:path extrusionOk="0" h="206683" w="211075">
                <a:moveTo>
                  <a:pt x="387" y="0"/>
                </a:moveTo>
                <a:lnTo>
                  <a:pt x="0" y="206683"/>
                </a:lnTo>
                <a:lnTo>
                  <a:pt x="211075" y="206545"/>
                </a:lnTo>
                <a:lnTo>
                  <a:pt x="155812" y="301"/>
                </a:lnTo>
                <a:close/>
              </a:path>
            </a:pathLst>
          </a:custGeom>
          <a:solidFill>
            <a:srgbClr val="FFFFFF"/>
          </a:solidFill>
          <a:ln>
            <a:noFill/>
          </a:ln>
        </p:spPr>
      </p:sp>
      <p:sp>
        <p:nvSpPr>
          <p:cNvPr id="21" name="Google Shape;21;p4"/>
          <p:cNvSpPr txBox="1"/>
          <p:nvPr>
            <p:ph type="title"/>
          </p:nvPr>
        </p:nvSpPr>
        <p:spPr>
          <a:xfrm>
            <a:off x="838309" y="1807900"/>
            <a:ext cx="31482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2" name="Google Shape;22;p4"/>
          <p:cNvSpPr txBox="1"/>
          <p:nvPr>
            <p:ph idx="1" type="body"/>
          </p:nvPr>
        </p:nvSpPr>
        <p:spPr>
          <a:xfrm>
            <a:off x="838250" y="2419350"/>
            <a:ext cx="3148200" cy="22557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23" name="Google Shape;23;p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ig image">
  <p:cSld name="TITLE_1_2_1">
    <p:spTree>
      <p:nvGrpSpPr>
        <p:cNvPr id="24" name="Shape 24"/>
        <p:cNvGrpSpPr/>
        <p:nvPr/>
      </p:nvGrpSpPr>
      <p:grpSpPr>
        <a:xfrm>
          <a:off x="0" y="0"/>
          <a:ext cx="0" cy="0"/>
          <a:chOff x="0" y="0"/>
          <a:chExt cx="0" cy="0"/>
        </a:xfrm>
      </p:grpSpPr>
      <p:sp>
        <p:nvSpPr>
          <p:cNvPr id="25" name="Google Shape;25;p5"/>
          <p:cNvSpPr/>
          <p:nvPr/>
        </p:nvSpPr>
        <p:spPr>
          <a:xfrm>
            <a:off x="2092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p5"/>
          <p:cNvSpPr/>
          <p:nvPr/>
        </p:nvSpPr>
        <p:spPr>
          <a:xfrm>
            <a:off x="-19350" y="-9675"/>
            <a:ext cx="3076750" cy="5167075"/>
          </a:xfrm>
          <a:custGeom>
            <a:rect b="b" l="l" r="r" t="t"/>
            <a:pathLst>
              <a:path extrusionOk="0" h="206683" w="123070">
                <a:moveTo>
                  <a:pt x="0" y="0"/>
                </a:moveTo>
                <a:lnTo>
                  <a:pt x="0" y="206683"/>
                </a:lnTo>
                <a:lnTo>
                  <a:pt x="123070" y="206545"/>
                </a:lnTo>
                <a:lnTo>
                  <a:pt x="67807" y="301"/>
                </a:lnTo>
                <a:close/>
              </a:path>
            </a:pathLst>
          </a:custGeom>
          <a:solidFill>
            <a:srgbClr val="FFFFFF"/>
          </a:solidFill>
          <a:ln>
            <a:noFill/>
          </a:ln>
        </p:spPr>
      </p:sp>
      <p:sp>
        <p:nvSpPr>
          <p:cNvPr id="27" name="Google Shape;27;p5"/>
          <p:cNvSpPr txBox="1"/>
          <p:nvPr>
            <p:ph type="title"/>
          </p:nvPr>
        </p:nvSpPr>
        <p:spPr>
          <a:xfrm>
            <a:off x="609704" y="4116875"/>
            <a:ext cx="1609800" cy="4857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8" name="Google Shape;28;p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9" name="Shape 29"/>
        <p:cNvGrpSpPr/>
        <p:nvPr/>
      </p:nvGrpSpPr>
      <p:grpSpPr>
        <a:xfrm>
          <a:off x="0" y="0"/>
          <a:ext cx="0" cy="0"/>
          <a:chOff x="0" y="0"/>
          <a:chExt cx="0" cy="0"/>
        </a:xfrm>
      </p:grpSpPr>
      <p:sp>
        <p:nvSpPr>
          <p:cNvPr id="30" name="Google Shape;30;p6"/>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1" name="Google Shape;31;p6"/>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2" name="Google Shape;32;p6"/>
          <p:cNvSpPr txBox="1"/>
          <p:nvPr/>
        </p:nvSpPr>
        <p:spPr>
          <a:xfrm>
            <a:off x="799645" y="697675"/>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3" name="Google Shape;33;p6"/>
          <p:cNvSpPr txBox="1"/>
          <p:nvPr>
            <p:ph idx="1" type="body"/>
          </p:nvPr>
        </p:nvSpPr>
        <p:spPr>
          <a:xfrm>
            <a:off x="838250" y="1657350"/>
            <a:ext cx="5324100" cy="2255700"/>
          </a:xfrm>
          <a:prstGeom prst="rect">
            <a:avLst/>
          </a:prstGeom>
        </p:spPr>
        <p:txBody>
          <a:bodyPr anchorCtr="0" anchor="t" bIns="91425" lIns="91425" spcFirstLastPara="1" rIns="91425" wrap="square" tIns="91425"/>
          <a:lstStyle>
            <a:lvl1pPr indent="-381000" lvl="0" marL="457200" rtl="0">
              <a:spcBef>
                <a:spcPts val="600"/>
              </a:spcBef>
              <a:spcAft>
                <a:spcPts val="0"/>
              </a:spcAft>
              <a:buSzPts val="2400"/>
              <a:buFont typeface="Montserrat"/>
              <a:buChar char="▸"/>
              <a:defRPr sz="2400">
                <a:latin typeface="Montserrat"/>
                <a:ea typeface="Montserrat"/>
                <a:cs typeface="Montserrat"/>
                <a:sym typeface="Montserrat"/>
              </a:defRPr>
            </a:lvl1pPr>
            <a:lvl2pPr indent="-381000" lvl="1" marL="914400" rtl="0">
              <a:spcBef>
                <a:spcPts val="0"/>
              </a:spcBef>
              <a:spcAft>
                <a:spcPts val="0"/>
              </a:spcAft>
              <a:buSzPts val="2400"/>
              <a:buFont typeface="Montserrat"/>
              <a:buChar char="▹"/>
              <a:defRPr sz="2400">
                <a:latin typeface="Montserrat"/>
                <a:ea typeface="Montserrat"/>
                <a:cs typeface="Montserrat"/>
                <a:sym typeface="Montserrat"/>
              </a:defRPr>
            </a:lvl2pPr>
            <a:lvl3pPr indent="-381000" lvl="2" marL="1371600" rtl="0">
              <a:spcBef>
                <a:spcPts val="0"/>
              </a:spcBef>
              <a:spcAft>
                <a:spcPts val="0"/>
              </a:spcAft>
              <a:buSzPts val="2400"/>
              <a:buFont typeface="Montserrat"/>
              <a:buChar char="▹"/>
              <a:defRPr sz="2400">
                <a:latin typeface="Montserrat"/>
                <a:ea typeface="Montserrat"/>
                <a:cs typeface="Montserrat"/>
                <a:sym typeface="Montserrat"/>
              </a:defRPr>
            </a:lvl3pPr>
            <a:lvl4pPr indent="-381000" lvl="3" marL="1828800" rtl="0">
              <a:spcBef>
                <a:spcPts val="0"/>
              </a:spcBef>
              <a:spcAft>
                <a:spcPts val="0"/>
              </a:spcAft>
              <a:buSzPts val="2400"/>
              <a:buFont typeface="Montserrat"/>
              <a:buChar char="●"/>
              <a:defRPr sz="2400">
                <a:latin typeface="Montserrat"/>
                <a:ea typeface="Montserrat"/>
                <a:cs typeface="Montserrat"/>
                <a:sym typeface="Montserrat"/>
              </a:defRPr>
            </a:lvl4pPr>
            <a:lvl5pPr indent="-381000" lvl="4" marL="2286000" rtl="0">
              <a:spcBef>
                <a:spcPts val="0"/>
              </a:spcBef>
              <a:spcAft>
                <a:spcPts val="0"/>
              </a:spcAft>
              <a:buSzPts val="2400"/>
              <a:buFont typeface="Montserrat"/>
              <a:buChar char="○"/>
              <a:defRPr sz="2400">
                <a:latin typeface="Montserrat"/>
                <a:ea typeface="Montserrat"/>
                <a:cs typeface="Montserrat"/>
                <a:sym typeface="Montserrat"/>
              </a:defRPr>
            </a:lvl5pPr>
            <a:lvl6pPr indent="-381000" lvl="5" marL="2743200" rtl="0">
              <a:spcBef>
                <a:spcPts val="0"/>
              </a:spcBef>
              <a:spcAft>
                <a:spcPts val="0"/>
              </a:spcAft>
              <a:buSzPts val="2400"/>
              <a:buFont typeface="Montserrat"/>
              <a:buChar char="■"/>
              <a:defRPr sz="2400">
                <a:latin typeface="Montserrat"/>
                <a:ea typeface="Montserrat"/>
                <a:cs typeface="Montserrat"/>
                <a:sym typeface="Montserrat"/>
              </a:defRPr>
            </a:lvl6pPr>
            <a:lvl7pPr indent="-381000" lvl="6" marL="3200400" rtl="0">
              <a:spcBef>
                <a:spcPts val="0"/>
              </a:spcBef>
              <a:spcAft>
                <a:spcPts val="0"/>
              </a:spcAft>
              <a:buSzPts val="2400"/>
              <a:buFont typeface="Montserrat"/>
              <a:buChar char="●"/>
              <a:defRPr sz="2400">
                <a:latin typeface="Montserrat"/>
                <a:ea typeface="Montserrat"/>
                <a:cs typeface="Montserrat"/>
                <a:sym typeface="Montserrat"/>
              </a:defRPr>
            </a:lvl7pPr>
            <a:lvl8pPr indent="-381000" lvl="7" marL="3657600" rtl="0">
              <a:spcBef>
                <a:spcPts val="0"/>
              </a:spcBef>
              <a:spcAft>
                <a:spcPts val="0"/>
              </a:spcAft>
              <a:buSzPts val="2400"/>
              <a:buFont typeface="Montserrat"/>
              <a:buChar char="○"/>
              <a:defRPr sz="2400">
                <a:latin typeface="Montserrat"/>
                <a:ea typeface="Montserrat"/>
                <a:cs typeface="Montserrat"/>
                <a:sym typeface="Montserrat"/>
              </a:defRPr>
            </a:lvl8pPr>
            <a:lvl9pPr indent="-381000" lvl="8" marL="4114800" rtl="0">
              <a:spcBef>
                <a:spcPts val="0"/>
              </a:spcBef>
              <a:spcAft>
                <a:spcPts val="0"/>
              </a:spcAft>
              <a:buSzPts val="2400"/>
              <a:buFont typeface="Montserrat"/>
              <a:buChar char="■"/>
              <a:defRPr sz="2400">
                <a:latin typeface="Montserrat"/>
                <a:ea typeface="Montserrat"/>
                <a:cs typeface="Montserrat"/>
                <a:sym typeface="Montserrat"/>
              </a:defRPr>
            </a:lvl9pPr>
          </a:lstStyle>
          <a:p/>
        </p:txBody>
      </p:sp>
      <p:sp>
        <p:nvSpPr>
          <p:cNvPr id="34" name="Google Shape;34;p6"/>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5" name="Shape 35"/>
        <p:cNvGrpSpPr/>
        <p:nvPr/>
      </p:nvGrpSpPr>
      <p:grpSpPr>
        <a:xfrm>
          <a:off x="0" y="0"/>
          <a:ext cx="0" cy="0"/>
          <a:chOff x="0" y="0"/>
          <a:chExt cx="0" cy="0"/>
        </a:xfrm>
      </p:grpSpPr>
      <p:sp>
        <p:nvSpPr>
          <p:cNvPr id="36" name="Google Shape;36;p7"/>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p7"/>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38" name="Google Shape;38;p7"/>
          <p:cNvSpPr txBox="1"/>
          <p:nvPr>
            <p:ph type="title"/>
          </p:nvPr>
        </p:nvSpPr>
        <p:spPr>
          <a:xfrm>
            <a:off x="838350" y="893500"/>
            <a:ext cx="5324100" cy="4857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9" name="Google Shape;39;p7"/>
          <p:cNvSpPr txBox="1"/>
          <p:nvPr>
            <p:ph idx="1" type="body"/>
          </p:nvPr>
        </p:nvSpPr>
        <p:spPr>
          <a:xfrm>
            <a:off x="838250" y="1504950"/>
            <a:ext cx="5324100" cy="22557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0" name="Google Shape;40;p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1" name="Shape 41"/>
        <p:cNvGrpSpPr/>
        <p:nvPr/>
      </p:nvGrpSpPr>
      <p:grpSpPr>
        <a:xfrm>
          <a:off x="0" y="0"/>
          <a:ext cx="0" cy="0"/>
          <a:chOff x="0" y="0"/>
          <a:chExt cx="0" cy="0"/>
        </a:xfrm>
      </p:grpSpPr>
      <p:sp>
        <p:nvSpPr>
          <p:cNvPr id="42" name="Google Shape;42;p8"/>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44" name="Google Shape;44;p8"/>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5" name="Google Shape;45;p8"/>
          <p:cNvSpPr txBox="1"/>
          <p:nvPr>
            <p:ph idx="1" type="body"/>
          </p:nvPr>
        </p:nvSpPr>
        <p:spPr>
          <a:xfrm>
            <a:off x="841001"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6" name="Google Shape;46;p8"/>
          <p:cNvSpPr txBox="1"/>
          <p:nvPr>
            <p:ph idx="2" type="body"/>
          </p:nvPr>
        </p:nvSpPr>
        <p:spPr>
          <a:xfrm>
            <a:off x="3673842" y="1578025"/>
            <a:ext cx="2671800" cy="2433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47" name="Google Shape;47;p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8" name="Shape 48"/>
        <p:cNvGrpSpPr/>
        <p:nvPr/>
      </p:nvGrpSpPr>
      <p:grpSpPr>
        <a:xfrm>
          <a:off x="0" y="0"/>
          <a:ext cx="0" cy="0"/>
          <a:chOff x="0" y="0"/>
          <a:chExt cx="0" cy="0"/>
        </a:xfrm>
      </p:grpSpPr>
      <p:sp>
        <p:nvSpPr>
          <p:cNvPr id="49" name="Google Shape;49;p9"/>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0" name="Google Shape;50;p9"/>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1" name="Google Shape;51;p9"/>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2" name="Google Shape;52;p9"/>
          <p:cNvSpPr txBox="1"/>
          <p:nvPr>
            <p:ph idx="1" type="body"/>
          </p:nvPr>
        </p:nvSpPr>
        <p:spPr>
          <a:xfrm>
            <a:off x="841000"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3" name="Google Shape;53;p9"/>
          <p:cNvSpPr txBox="1"/>
          <p:nvPr>
            <p:ph idx="2" type="body"/>
          </p:nvPr>
        </p:nvSpPr>
        <p:spPr>
          <a:xfrm>
            <a:off x="3043281"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4" name="Google Shape;54;p9"/>
          <p:cNvSpPr txBox="1"/>
          <p:nvPr>
            <p:ph idx="3" type="body"/>
          </p:nvPr>
        </p:nvSpPr>
        <p:spPr>
          <a:xfrm>
            <a:off x="5245562" y="1600975"/>
            <a:ext cx="2094900" cy="24105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55" name="Google Shape;55;p9"/>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10"/>
          <p:cNvSpPr/>
          <p:nvPr/>
        </p:nvSpPr>
        <p:spPr>
          <a:xfrm>
            <a:off x="22860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0" y="-10437"/>
            <a:ext cx="8229315" cy="5164387"/>
          </a:xfrm>
          <a:custGeom>
            <a:rect b="b" l="l" r="r" t="t"/>
            <a:pathLst>
              <a:path extrusionOk="0" h="206122" w="328450">
                <a:moveTo>
                  <a:pt x="0" y="0"/>
                </a:moveTo>
                <a:lnTo>
                  <a:pt x="0" y="206122"/>
                </a:lnTo>
                <a:lnTo>
                  <a:pt x="328450" y="206122"/>
                </a:lnTo>
                <a:lnTo>
                  <a:pt x="273309" y="331"/>
                </a:lnTo>
                <a:close/>
              </a:path>
            </a:pathLst>
          </a:custGeom>
          <a:solidFill>
            <a:srgbClr val="FFFFFF"/>
          </a:solidFill>
          <a:ln>
            <a:noFill/>
          </a:ln>
        </p:spPr>
      </p:sp>
      <p:sp>
        <p:nvSpPr>
          <p:cNvPr id="59" name="Google Shape;59;p10"/>
          <p:cNvSpPr txBox="1"/>
          <p:nvPr>
            <p:ph type="title"/>
          </p:nvPr>
        </p:nvSpPr>
        <p:spPr>
          <a:xfrm>
            <a:off x="841000" y="969700"/>
            <a:ext cx="4801500" cy="409500"/>
          </a:xfrm>
          <a:prstGeom prst="rect">
            <a:avLst/>
          </a:prstGeom>
        </p:spPr>
        <p:txBody>
          <a:bodyPr anchorCtr="0" anchor="b" bIns="91425" lIns="91425" spcFirstLastPara="1" rIns="91425" wrap="square" tIns="91425"/>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0" name="Google Shape;60;p1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theme" Target="../theme/theme1.xml"/><Relationship Id="rId14" Type="http://schemas.openxmlformats.org/officeDocument/2006/relationships/slideLayout" Target="../slideLayouts/slideLayout2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2C2C2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741100"/>
            <a:ext cx="5185200" cy="4746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1pPr>
            <a:lvl2pPr lvl="1">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2pPr>
            <a:lvl3pPr lvl="2">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3pPr>
            <a:lvl4pPr lvl="3">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4pPr>
            <a:lvl5pPr lvl="4">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5pPr>
            <a:lvl6pPr lvl="5">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6pPr>
            <a:lvl7pPr lvl="6">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7pPr>
            <a:lvl8pPr lvl="7">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8pPr>
            <a:lvl9pPr lvl="8">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9pPr>
          </a:lstStyle>
          <a:p/>
        </p:txBody>
      </p:sp>
      <p:sp>
        <p:nvSpPr>
          <p:cNvPr id="7" name="Google Shape;7;p1"/>
          <p:cNvSpPr txBox="1"/>
          <p:nvPr>
            <p:ph idx="1" type="body"/>
          </p:nvPr>
        </p:nvSpPr>
        <p:spPr>
          <a:xfrm>
            <a:off x="457200" y="1352550"/>
            <a:ext cx="5185200" cy="2255700"/>
          </a:xfrm>
          <a:prstGeom prst="rect">
            <a:avLst/>
          </a:prstGeom>
          <a:noFill/>
          <a:ln>
            <a:noFill/>
          </a:ln>
        </p:spPr>
        <p:txBody>
          <a:bodyPr anchorCtr="0" anchor="t" bIns="91425" lIns="91425" spcFirstLastPara="1" rIns="91425" wrap="square" tIns="91425"/>
          <a:lstStyle>
            <a:lvl1pPr indent="-355600" lvl="0" marL="457200">
              <a:spcBef>
                <a:spcPts val="600"/>
              </a:spcBef>
              <a:spcAft>
                <a:spcPts val="0"/>
              </a:spcAft>
              <a:buClr>
                <a:srgbClr val="666666"/>
              </a:buClr>
              <a:buSzPts val="2000"/>
              <a:buFont typeface="Karla"/>
              <a:buChar char="▸"/>
              <a:defRPr sz="2000">
                <a:solidFill>
                  <a:srgbClr val="666666"/>
                </a:solidFill>
                <a:latin typeface="Karla"/>
                <a:ea typeface="Karla"/>
                <a:cs typeface="Karla"/>
                <a:sym typeface="Karla"/>
              </a:defRPr>
            </a:lvl1pPr>
            <a:lvl2pPr indent="-355600" lvl="1" marL="914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2pPr>
            <a:lvl3pPr indent="-355600" lvl="2" marL="1371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3pPr>
            <a:lvl4pPr indent="-355600" lvl="3" marL="1828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4pPr>
            <a:lvl5pPr indent="-355600" lvl="4" marL="22860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5pPr>
            <a:lvl6pPr indent="-355600" lvl="5" marL="27432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6pPr>
            <a:lvl7pPr indent="-355600" lvl="6" marL="32004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7pPr>
            <a:lvl8pPr indent="-355600" lvl="7" marL="36576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8pPr>
            <a:lvl9pPr indent="-355600" lvl="8" marL="411480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9pPr>
          </a:lstStyle>
          <a:p/>
        </p:txBody>
      </p:sp>
      <p:sp>
        <p:nvSpPr>
          <p:cNvPr id="8" name="Google Shape;8;p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rgbClr val="FFFFFF"/>
                </a:solidFill>
                <a:latin typeface="Montserrat"/>
                <a:ea typeface="Montserrat"/>
                <a:cs typeface="Montserrat"/>
                <a:sym typeface="Montserrat"/>
              </a:defRPr>
            </a:lvl1pPr>
            <a:lvl2pPr lvl="1" algn="r">
              <a:buNone/>
              <a:defRPr b="1" sz="1300">
                <a:solidFill>
                  <a:srgbClr val="FFFFFF"/>
                </a:solidFill>
                <a:latin typeface="Montserrat"/>
                <a:ea typeface="Montserrat"/>
                <a:cs typeface="Montserrat"/>
                <a:sym typeface="Montserrat"/>
              </a:defRPr>
            </a:lvl2pPr>
            <a:lvl3pPr lvl="2" algn="r">
              <a:buNone/>
              <a:defRPr b="1" sz="1300">
                <a:solidFill>
                  <a:srgbClr val="FFFFFF"/>
                </a:solidFill>
                <a:latin typeface="Montserrat"/>
                <a:ea typeface="Montserrat"/>
                <a:cs typeface="Montserrat"/>
                <a:sym typeface="Montserrat"/>
              </a:defRPr>
            </a:lvl3pPr>
            <a:lvl4pPr lvl="3" algn="r">
              <a:buNone/>
              <a:defRPr b="1" sz="1300">
                <a:solidFill>
                  <a:srgbClr val="FFFFFF"/>
                </a:solidFill>
                <a:latin typeface="Montserrat"/>
                <a:ea typeface="Montserrat"/>
                <a:cs typeface="Montserrat"/>
                <a:sym typeface="Montserrat"/>
              </a:defRPr>
            </a:lvl4pPr>
            <a:lvl5pPr lvl="4" algn="r">
              <a:buNone/>
              <a:defRPr b="1" sz="1300">
                <a:solidFill>
                  <a:srgbClr val="FFFFFF"/>
                </a:solidFill>
                <a:latin typeface="Montserrat"/>
                <a:ea typeface="Montserrat"/>
                <a:cs typeface="Montserrat"/>
                <a:sym typeface="Montserrat"/>
              </a:defRPr>
            </a:lvl5pPr>
            <a:lvl6pPr lvl="5" algn="r">
              <a:buNone/>
              <a:defRPr b="1" sz="1300">
                <a:solidFill>
                  <a:srgbClr val="FFFFFF"/>
                </a:solidFill>
                <a:latin typeface="Montserrat"/>
                <a:ea typeface="Montserrat"/>
                <a:cs typeface="Montserrat"/>
                <a:sym typeface="Montserrat"/>
              </a:defRPr>
            </a:lvl6pPr>
            <a:lvl7pPr lvl="6" algn="r">
              <a:buNone/>
              <a:defRPr b="1" sz="1300">
                <a:solidFill>
                  <a:srgbClr val="FFFFFF"/>
                </a:solidFill>
                <a:latin typeface="Montserrat"/>
                <a:ea typeface="Montserrat"/>
                <a:cs typeface="Montserrat"/>
                <a:sym typeface="Montserrat"/>
              </a:defRPr>
            </a:lvl7pPr>
            <a:lvl8pPr lvl="7" algn="r">
              <a:buNone/>
              <a:defRPr b="1" sz="1300">
                <a:solidFill>
                  <a:srgbClr val="FFFFFF"/>
                </a:solidFill>
                <a:latin typeface="Montserrat"/>
                <a:ea typeface="Montserrat"/>
                <a:cs typeface="Montserrat"/>
                <a:sym typeface="Montserrat"/>
              </a:defRPr>
            </a:lvl8pPr>
            <a:lvl9pPr lvl="8" algn="r">
              <a:buNone/>
              <a:defRPr b="1" sz="13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2C2C2C"/>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457200" y="741100"/>
            <a:ext cx="5185200" cy="474600"/>
          </a:xfrm>
          <a:prstGeom prst="rect">
            <a:avLst/>
          </a:prstGeom>
          <a:noFill/>
          <a:ln>
            <a:noFill/>
          </a:ln>
        </p:spPr>
        <p:txBody>
          <a:bodyPr anchorCtr="0" anchor="b" bIns="91425" lIns="91425" spcFirstLastPara="1" rIns="91425" wrap="square" tIns="91425"/>
          <a:lstStyle>
            <a:lvl1pPr lvl="0" rt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1pPr>
            <a:lvl2pPr lvl="1" rt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2pPr>
            <a:lvl3pPr lvl="2" rt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3pPr>
            <a:lvl4pPr lvl="3" rt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4pPr>
            <a:lvl5pPr lvl="4" rt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5pPr>
            <a:lvl6pPr lvl="5" rt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6pPr>
            <a:lvl7pPr lvl="6" rt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7pPr>
            <a:lvl8pPr lvl="7" rt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8pPr>
            <a:lvl9pPr lvl="8" rtl="0">
              <a:spcBef>
                <a:spcPts val="0"/>
              </a:spcBef>
              <a:spcAft>
                <a:spcPts val="0"/>
              </a:spcAft>
              <a:buClr>
                <a:srgbClr val="999999"/>
              </a:buClr>
              <a:buSzPts val="2400"/>
              <a:buFont typeface="Montserrat"/>
              <a:buNone/>
              <a:defRPr b="1" sz="2400">
                <a:solidFill>
                  <a:srgbClr val="999999"/>
                </a:solidFill>
                <a:latin typeface="Montserrat"/>
                <a:ea typeface="Montserrat"/>
                <a:cs typeface="Montserrat"/>
                <a:sym typeface="Montserrat"/>
              </a:defRPr>
            </a:lvl9pPr>
          </a:lstStyle>
          <a:p/>
        </p:txBody>
      </p:sp>
      <p:sp>
        <p:nvSpPr>
          <p:cNvPr id="88" name="Google Shape;88;p17"/>
          <p:cNvSpPr txBox="1"/>
          <p:nvPr>
            <p:ph idx="1" type="body"/>
          </p:nvPr>
        </p:nvSpPr>
        <p:spPr>
          <a:xfrm>
            <a:off x="457200" y="1352550"/>
            <a:ext cx="5185200" cy="2255700"/>
          </a:xfrm>
          <a:prstGeom prst="rect">
            <a:avLst/>
          </a:prstGeom>
          <a:noFill/>
          <a:ln>
            <a:noFill/>
          </a:ln>
        </p:spPr>
        <p:txBody>
          <a:bodyPr anchorCtr="0" anchor="t" bIns="91425" lIns="91425" spcFirstLastPara="1" rIns="91425" wrap="square" tIns="91425"/>
          <a:lstStyle>
            <a:lvl1pPr indent="-355600" lvl="0" marL="457200" rtl="0">
              <a:spcBef>
                <a:spcPts val="600"/>
              </a:spcBef>
              <a:spcAft>
                <a:spcPts val="0"/>
              </a:spcAft>
              <a:buClr>
                <a:srgbClr val="666666"/>
              </a:buClr>
              <a:buSzPts val="2000"/>
              <a:buFont typeface="Karla"/>
              <a:buChar char="▸"/>
              <a:defRPr sz="2000">
                <a:solidFill>
                  <a:srgbClr val="666666"/>
                </a:solidFill>
                <a:latin typeface="Karla"/>
                <a:ea typeface="Karla"/>
                <a:cs typeface="Karla"/>
                <a:sym typeface="Karla"/>
              </a:defRPr>
            </a:lvl1pPr>
            <a:lvl2pPr indent="-355600" lvl="1" marL="914400" rtl="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2pPr>
            <a:lvl3pPr indent="-355600" lvl="2" marL="1371600" rtl="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3pPr>
            <a:lvl4pPr indent="-355600" lvl="3" marL="1828800" rtl="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4pPr>
            <a:lvl5pPr indent="-355600" lvl="4" marL="2286000" rtl="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5pPr>
            <a:lvl6pPr indent="-355600" lvl="5" marL="2743200" rtl="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6pPr>
            <a:lvl7pPr indent="-355600" lvl="6" marL="3200400" rtl="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7pPr>
            <a:lvl8pPr indent="-355600" lvl="7" marL="3657600" rtl="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8pPr>
            <a:lvl9pPr indent="-355600" lvl="8" marL="4114800" rtl="0">
              <a:spcBef>
                <a:spcPts val="0"/>
              </a:spcBef>
              <a:spcAft>
                <a:spcPts val="0"/>
              </a:spcAft>
              <a:buClr>
                <a:srgbClr val="666666"/>
              </a:buClr>
              <a:buSzPts val="2000"/>
              <a:buFont typeface="Karla"/>
              <a:buChar char="■"/>
              <a:defRPr sz="2000">
                <a:solidFill>
                  <a:srgbClr val="666666"/>
                </a:solidFill>
                <a:latin typeface="Karla"/>
                <a:ea typeface="Karla"/>
                <a:cs typeface="Karla"/>
                <a:sym typeface="Karla"/>
              </a:defRPr>
            </a:lvl9pPr>
          </a:lstStyle>
          <a:p/>
        </p:txBody>
      </p:sp>
      <p:sp>
        <p:nvSpPr>
          <p:cNvPr id="89" name="Google Shape;89;p1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lvl="0" rtl="0" algn="r">
              <a:buNone/>
              <a:defRPr b="1" sz="1300">
                <a:solidFill>
                  <a:srgbClr val="FFFFFF"/>
                </a:solidFill>
                <a:latin typeface="Montserrat"/>
                <a:ea typeface="Montserrat"/>
                <a:cs typeface="Montserrat"/>
                <a:sym typeface="Montserrat"/>
              </a:defRPr>
            </a:lvl1pPr>
            <a:lvl2pPr lvl="1" rtl="0" algn="r">
              <a:buNone/>
              <a:defRPr b="1" sz="1300">
                <a:solidFill>
                  <a:srgbClr val="FFFFFF"/>
                </a:solidFill>
                <a:latin typeface="Montserrat"/>
                <a:ea typeface="Montserrat"/>
                <a:cs typeface="Montserrat"/>
                <a:sym typeface="Montserrat"/>
              </a:defRPr>
            </a:lvl2pPr>
            <a:lvl3pPr lvl="2" rtl="0" algn="r">
              <a:buNone/>
              <a:defRPr b="1" sz="1300">
                <a:solidFill>
                  <a:srgbClr val="FFFFFF"/>
                </a:solidFill>
                <a:latin typeface="Montserrat"/>
                <a:ea typeface="Montserrat"/>
                <a:cs typeface="Montserrat"/>
                <a:sym typeface="Montserrat"/>
              </a:defRPr>
            </a:lvl3pPr>
            <a:lvl4pPr lvl="3" rtl="0" algn="r">
              <a:buNone/>
              <a:defRPr b="1" sz="1300">
                <a:solidFill>
                  <a:srgbClr val="FFFFFF"/>
                </a:solidFill>
                <a:latin typeface="Montserrat"/>
                <a:ea typeface="Montserrat"/>
                <a:cs typeface="Montserrat"/>
                <a:sym typeface="Montserrat"/>
              </a:defRPr>
            </a:lvl4pPr>
            <a:lvl5pPr lvl="4" rtl="0" algn="r">
              <a:buNone/>
              <a:defRPr b="1" sz="1300">
                <a:solidFill>
                  <a:srgbClr val="FFFFFF"/>
                </a:solidFill>
                <a:latin typeface="Montserrat"/>
                <a:ea typeface="Montserrat"/>
                <a:cs typeface="Montserrat"/>
                <a:sym typeface="Montserrat"/>
              </a:defRPr>
            </a:lvl5pPr>
            <a:lvl6pPr lvl="5" rtl="0" algn="r">
              <a:buNone/>
              <a:defRPr b="1" sz="1300">
                <a:solidFill>
                  <a:srgbClr val="FFFFFF"/>
                </a:solidFill>
                <a:latin typeface="Montserrat"/>
                <a:ea typeface="Montserrat"/>
                <a:cs typeface="Montserrat"/>
                <a:sym typeface="Montserrat"/>
              </a:defRPr>
            </a:lvl6pPr>
            <a:lvl7pPr lvl="6" rtl="0" algn="r">
              <a:buNone/>
              <a:defRPr b="1" sz="1300">
                <a:solidFill>
                  <a:srgbClr val="FFFFFF"/>
                </a:solidFill>
                <a:latin typeface="Montserrat"/>
                <a:ea typeface="Montserrat"/>
                <a:cs typeface="Montserrat"/>
                <a:sym typeface="Montserrat"/>
              </a:defRPr>
            </a:lvl7pPr>
            <a:lvl8pPr lvl="7" rtl="0" algn="r">
              <a:buNone/>
              <a:defRPr b="1" sz="1300">
                <a:solidFill>
                  <a:srgbClr val="FFFFFF"/>
                </a:solidFill>
                <a:latin typeface="Montserrat"/>
                <a:ea typeface="Montserrat"/>
                <a:cs typeface="Montserrat"/>
                <a:sym typeface="Montserrat"/>
              </a:defRPr>
            </a:lvl8pPr>
            <a:lvl9pPr lvl="8" rtl="0" algn="r">
              <a:buNone/>
              <a:defRPr b="1" sz="1300">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9.jpg"/><Relationship Id="rId4" Type="http://schemas.openxmlformats.org/officeDocument/2006/relationships/image" Target="../media/image12.jpg"/><Relationship Id="rId5" Type="http://schemas.openxmlformats.org/officeDocument/2006/relationships/image" Target="../media/image19.jpg"/><Relationship Id="rId6" Type="http://schemas.openxmlformats.org/officeDocument/2006/relationships/image" Target="../media/image5.jpg"/><Relationship Id="rId7"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jpg"/><Relationship Id="rId4" Type="http://schemas.openxmlformats.org/officeDocument/2006/relationships/image" Target="../media/image37.jpg"/><Relationship Id="rId5" Type="http://schemas.openxmlformats.org/officeDocument/2006/relationships/image" Target="../media/image2.jpg"/><Relationship Id="rId6" Type="http://schemas.openxmlformats.org/officeDocument/2006/relationships/image" Target="../media/image40.jpg"/><Relationship Id="rId7"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2.jpg"/><Relationship Id="rId4" Type="http://schemas.openxmlformats.org/officeDocument/2006/relationships/image" Target="../media/image25.jpg"/><Relationship Id="rId5" Type="http://schemas.openxmlformats.org/officeDocument/2006/relationships/image" Target="../media/image35.jpg"/><Relationship Id="rId6"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17.png"/><Relationship Id="rId13" Type="http://schemas.openxmlformats.org/officeDocument/2006/relationships/image" Target="../media/image36.png"/><Relationship Id="rId12"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6.jpg"/><Relationship Id="rId4" Type="http://schemas.openxmlformats.org/officeDocument/2006/relationships/image" Target="../media/image33.png"/><Relationship Id="rId9" Type="http://schemas.openxmlformats.org/officeDocument/2006/relationships/image" Target="../media/image30.png"/><Relationship Id="rId15" Type="http://schemas.openxmlformats.org/officeDocument/2006/relationships/image" Target="../media/image28.png"/><Relationship Id="rId14" Type="http://schemas.openxmlformats.org/officeDocument/2006/relationships/image" Target="../media/image26.png"/><Relationship Id="rId16"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6gjdvp.axshare.com/login.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3.png"/><Relationship Id="rId5"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2"/>
          <p:cNvSpPr txBox="1"/>
          <p:nvPr>
            <p:ph type="ctrTitle"/>
          </p:nvPr>
        </p:nvSpPr>
        <p:spPr>
          <a:xfrm>
            <a:off x="419700" y="3175950"/>
            <a:ext cx="5716500" cy="118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Unique Corns</a:t>
            </a:r>
            <a:endParaRPr>
              <a:solidFill>
                <a:srgbClr val="434343"/>
              </a:solidFill>
            </a:endParaRPr>
          </a:p>
          <a:p>
            <a:pPr indent="0" lvl="0" marL="0" rtl="0" algn="l">
              <a:spcBef>
                <a:spcPts val="0"/>
              </a:spcBef>
              <a:spcAft>
                <a:spcPts val="0"/>
              </a:spcAft>
              <a:buNone/>
            </a:pPr>
            <a:r>
              <a:rPr b="0" lang="en" sz="1400">
                <a:solidFill>
                  <a:srgbClr val="434343"/>
                </a:solidFill>
                <a:latin typeface="Montserrat Light"/>
                <a:ea typeface="Montserrat Light"/>
                <a:cs typeface="Montserrat Light"/>
                <a:sym typeface="Montserrat Light"/>
              </a:rPr>
              <a:t>Parth Champaneri, Allen Hsiao, Clare Kim, </a:t>
            </a:r>
            <a:endParaRPr b="0" sz="1400">
              <a:solidFill>
                <a:srgbClr val="434343"/>
              </a:solidFill>
              <a:latin typeface="Montserrat Light"/>
              <a:ea typeface="Montserrat Light"/>
              <a:cs typeface="Montserrat Light"/>
              <a:sym typeface="Montserrat Light"/>
            </a:endParaRPr>
          </a:p>
          <a:p>
            <a:pPr indent="0" lvl="0" marL="0" rtl="0" algn="l">
              <a:spcBef>
                <a:spcPts val="0"/>
              </a:spcBef>
              <a:spcAft>
                <a:spcPts val="0"/>
              </a:spcAft>
              <a:buNone/>
            </a:pPr>
            <a:r>
              <a:rPr b="0" lang="en" sz="1400">
                <a:solidFill>
                  <a:srgbClr val="434343"/>
                </a:solidFill>
                <a:latin typeface="Montserrat Light"/>
                <a:ea typeface="Montserrat Light"/>
                <a:cs typeface="Montserrat Light"/>
                <a:sym typeface="Montserrat Light"/>
              </a:rPr>
              <a:t>Pascal Queeney, Patrick Tan</a:t>
            </a:r>
            <a:endParaRPr b="0" sz="1400">
              <a:solidFill>
                <a:srgbClr val="434343"/>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41"/>
          <p:cNvPicPr preferRelativeResize="0"/>
          <p:nvPr/>
        </p:nvPicPr>
        <p:blipFill>
          <a:blip r:embed="rId3">
            <a:alphaModFix/>
          </a:blip>
          <a:stretch>
            <a:fillRect/>
          </a:stretch>
        </p:blipFill>
        <p:spPr>
          <a:xfrm>
            <a:off x="383925" y="485850"/>
            <a:ext cx="5143500" cy="5143500"/>
          </a:xfrm>
          <a:prstGeom prst="rect">
            <a:avLst/>
          </a:prstGeom>
          <a:noFill/>
          <a:ln>
            <a:noFill/>
          </a:ln>
        </p:spPr>
      </p:pic>
      <p:sp>
        <p:nvSpPr>
          <p:cNvPr id="232" name="Google Shape;232;p41"/>
          <p:cNvSpPr txBox="1"/>
          <p:nvPr/>
        </p:nvSpPr>
        <p:spPr>
          <a:xfrm>
            <a:off x="2114200" y="3102925"/>
            <a:ext cx="3169800" cy="12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200" u="sng">
                <a:solidFill>
                  <a:srgbClr val="FFFFFF"/>
                </a:solidFill>
                <a:latin typeface="Montserrat"/>
                <a:ea typeface="Montserrat"/>
                <a:cs typeface="Montserrat"/>
                <a:sym typeface="Montserrat"/>
              </a:rPr>
              <a:t>Coping Strategy:</a:t>
            </a:r>
            <a:endParaRPr i="1" sz="12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i="1" lang="en" sz="1200">
                <a:solidFill>
                  <a:srgbClr val="FFFFFF"/>
                </a:solidFill>
                <a:latin typeface="Montserrat"/>
                <a:ea typeface="Montserrat"/>
                <a:cs typeface="Montserrat"/>
                <a:sym typeface="Montserrat"/>
              </a:rPr>
              <a:t>“I feel like it is sort of intimidating sometimes to go to events and you don’t know anyone. Also with anxiety, it is a lot easier if you went with friends than to go by yourself.”</a:t>
            </a:r>
            <a:endParaRPr i="1">
              <a:solidFill>
                <a:srgbClr val="FFFFFF"/>
              </a:solidFill>
            </a:endParaRPr>
          </a:p>
        </p:txBody>
      </p:sp>
      <p:sp>
        <p:nvSpPr>
          <p:cNvPr id="233" name="Google Shape;233;p41"/>
          <p:cNvSpPr txBox="1"/>
          <p:nvPr>
            <p:ph idx="1" type="body"/>
          </p:nvPr>
        </p:nvSpPr>
        <p:spPr>
          <a:xfrm>
            <a:off x="482675" y="1380775"/>
            <a:ext cx="3366000" cy="138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200">
                <a:solidFill>
                  <a:srgbClr val="FFFFFF"/>
                </a:solidFill>
                <a:latin typeface="Montserrat"/>
                <a:ea typeface="Montserrat"/>
                <a:cs typeface="Montserrat"/>
                <a:sym typeface="Montserrat"/>
              </a:rPr>
              <a:t>“maybe for some people it’s due to anxiety, because they need to do all this work in order to go out.”</a:t>
            </a:r>
            <a:endParaRPr i="1"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p:txBody>
      </p:sp>
      <p:sp>
        <p:nvSpPr>
          <p:cNvPr id="234" name="Google Shape;234;p41"/>
          <p:cNvSpPr txBox="1"/>
          <p:nvPr/>
        </p:nvSpPr>
        <p:spPr>
          <a:xfrm>
            <a:off x="482675" y="485850"/>
            <a:ext cx="46905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Anxiety + Friends</a:t>
            </a:r>
            <a:endParaRPr sz="16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507475" y="1138175"/>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Refined problem statement:</a:t>
            </a:r>
            <a:endParaRPr>
              <a:solidFill>
                <a:srgbClr val="434343"/>
              </a:solidFill>
            </a:endParaRPr>
          </a:p>
        </p:txBody>
      </p:sp>
      <p:sp>
        <p:nvSpPr>
          <p:cNvPr id="240" name="Google Shape;240;p42"/>
          <p:cNvSpPr txBox="1"/>
          <p:nvPr>
            <p:ph idx="1" type="body"/>
          </p:nvPr>
        </p:nvSpPr>
        <p:spPr>
          <a:xfrm>
            <a:off x="507375" y="1749625"/>
            <a:ext cx="6273300" cy="22557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i="1" lang="en" sz="1400">
                <a:solidFill>
                  <a:schemeClr val="dk1"/>
                </a:solidFill>
                <a:latin typeface="Montserrat"/>
                <a:ea typeface="Montserrat"/>
                <a:cs typeface="Montserrat"/>
                <a:sym typeface="Montserrat"/>
              </a:rPr>
              <a:t>We would like to focus on making connections between students and their fellow peers in a course/program to strengthen ties between students and within their academic community. </a:t>
            </a:r>
            <a:endParaRPr i="1" sz="1400">
              <a:solidFill>
                <a:schemeClr val="dk1"/>
              </a:solidFill>
              <a:latin typeface="Montserrat"/>
              <a:ea typeface="Montserrat"/>
              <a:cs typeface="Montserrat"/>
              <a:sym typeface="Montserrat"/>
            </a:endParaRPr>
          </a:p>
          <a:p>
            <a:pPr indent="0" lvl="0" marL="0" rtl="0" algn="ctr">
              <a:lnSpc>
                <a:spcPct val="115000"/>
              </a:lnSpc>
              <a:spcBef>
                <a:spcPts val="600"/>
              </a:spcBef>
              <a:spcAft>
                <a:spcPts val="0"/>
              </a:spcAft>
              <a:buNone/>
            </a:pPr>
            <a:r>
              <a:rPr b="1" i="1" lang="en" sz="1400">
                <a:solidFill>
                  <a:schemeClr val="dk1"/>
                </a:solidFill>
                <a:latin typeface="Montserrat"/>
                <a:ea typeface="Montserrat"/>
                <a:cs typeface="Montserrat"/>
                <a:sym typeface="Montserrat"/>
              </a:rPr>
              <a:t>Our focus is on students who want to balance their academic and social lives</a:t>
            </a:r>
            <a:r>
              <a:rPr i="1" lang="en" sz="1400">
                <a:solidFill>
                  <a:schemeClr val="dk1"/>
                </a:solidFill>
                <a:latin typeface="Montserrat"/>
                <a:ea typeface="Montserrat"/>
                <a:cs typeface="Montserrat"/>
                <a:sym typeface="Montserrat"/>
              </a:rPr>
              <a:t>. </a:t>
            </a:r>
            <a:endParaRPr i="1" sz="1400">
              <a:solidFill>
                <a:schemeClr val="dk1"/>
              </a:solidFill>
              <a:highlight>
                <a:srgbClr val="FFFF00"/>
              </a:highlight>
              <a:latin typeface="Montserrat"/>
              <a:ea typeface="Montserrat"/>
              <a:cs typeface="Montserrat"/>
              <a:sym typeface="Montserrat"/>
            </a:endParaRPr>
          </a:p>
          <a:p>
            <a:pPr indent="0" lvl="0" marL="0" rtl="0" algn="ctr">
              <a:lnSpc>
                <a:spcPct val="115000"/>
              </a:lnSpc>
              <a:spcBef>
                <a:spcPts val="600"/>
              </a:spcBef>
              <a:spcAft>
                <a:spcPts val="0"/>
              </a:spcAft>
              <a:buNone/>
            </a:pPr>
            <a:r>
              <a:rPr i="1" lang="en" sz="1400">
                <a:solidFill>
                  <a:schemeClr val="dk1"/>
                </a:solidFill>
                <a:latin typeface="Montserrat"/>
                <a:ea typeface="Montserrat"/>
                <a:cs typeface="Montserrat"/>
                <a:sym typeface="Montserrat"/>
              </a:rPr>
              <a:t>Specifically on helping students maintain and use their social network to promote a more active lifestyle during their time at school </a:t>
            </a:r>
            <a:endParaRPr i="1" sz="1400">
              <a:solidFill>
                <a:schemeClr val="dk1"/>
              </a:solidFill>
              <a:latin typeface="Montserrat"/>
              <a:ea typeface="Montserrat"/>
              <a:cs typeface="Montserrat"/>
              <a:sym typeface="Montserrat"/>
            </a:endParaRPr>
          </a:p>
          <a:p>
            <a:pPr indent="0" lvl="0" marL="0" rtl="0" algn="ctr">
              <a:spcBef>
                <a:spcPts val="600"/>
              </a:spcBef>
              <a:spcAft>
                <a:spcPts val="0"/>
              </a:spcAft>
              <a:buNone/>
            </a:pPr>
            <a:r>
              <a:t/>
            </a:r>
            <a:endParaRPr i="1" sz="14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3"/>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434343"/>
                </a:solidFill>
              </a:rPr>
              <a:t>Job </a:t>
            </a:r>
            <a:r>
              <a:rPr lang="en" sz="2400">
                <a:solidFill>
                  <a:srgbClr val="434343"/>
                </a:solidFill>
              </a:rPr>
              <a:t>Stories, Design Requirements and Storyboards</a:t>
            </a:r>
            <a:endParaRPr sz="240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6097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Job Stories</a:t>
            </a:r>
            <a:endParaRPr>
              <a:solidFill>
                <a:srgbClr val="434343"/>
              </a:solidFill>
            </a:endParaRPr>
          </a:p>
        </p:txBody>
      </p:sp>
      <p:sp>
        <p:nvSpPr>
          <p:cNvPr id="251" name="Google Shape;251;p44"/>
          <p:cNvSpPr txBox="1"/>
          <p:nvPr>
            <p:ph idx="1" type="body"/>
          </p:nvPr>
        </p:nvSpPr>
        <p:spPr>
          <a:xfrm>
            <a:off x="457250" y="1352550"/>
            <a:ext cx="6571800" cy="3638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ontserrat"/>
              <a:buAutoNum type="arabicPeriod"/>
            </a:pPr>
            <a:r>
              <a:rPr lang="en" sz="1200">
                <a:solidFill>
                  <a:schemeClr val="dk1"/>
                </a:solidFill>
              </a:rPr>
              <a:t>When I have a </a:t>
            </a:r>
            <a:r>
              <a:rPr b="1" lang="en" sz="1200">
                <a:solidFill>
                  <a:srgbClr val="CC0000"/>
                </a:solidFill>
              </a:rPr>
              <a:t>busy</a:t>
            </a:r>
            <a:r>
              <a:rPr lang="en" sz="1200">
                <a:solidFill>
                  <a:srgbClr val="CC0000"/>
                </a:solidFill>
              </a:rPr>
              <a:t> </a:t>
            </a:r>
            <a:r>
              <a:rPr lang="en" sz="1200">
                <a:solidFill>
                  <a:schemeClr val="dk1"/>
                </a:solidFill>
              </a:rPr>
              <a:t>schedule and school work, I want to look for social events that </a:t>
            </a:r>
            <a:r>
              <a:rPr b="1" lang="en" sz="1200">
                <a:solidFill>
                  <a:srgbClr val="CC0000"/>
                </a:solidFill>
              </a:rPr>
              <a:t>fit</a:t>
            </a:r>
            <a:r>
              <a:rPr lang="en" sz="1200">
                <a:solidFill>
                  <a:srgbClr val="CC0000"/>
                </a:solidFill>
              </a:rPr>
              <a:t> </a:t>
            </a:r>
            <a:r>
              <a:rPr lang="en" sz="1200">
                <a:solidFill>
                  <a:schemeClr val="dk1"/>
                </a:solidFill>
              </a:rPr>
              <a:t>into my schedule, so I can still have a </a:t>
            </a:r>
            <a:r>
              <a:rPr b="1" lang="en" sz="1200">
                <a:solidFill>
                  <a:srgbClr val="CC0000"/>
                </a:solidFill>
              </a:rPr>
              <a:t>balance</a:t>
            </a:r>
            <a:r>
              <a:rPr lang="en" sz="1200">
                <a:solidFill>
                  <a:srgbClr val="CC0000"/>
                </a:solidFill>
              </a:rPr>
              <a:t> </a:t>
            </a:r>
            <a:r>
              <a:rPr lang="en" sz="1200">
                <a:solidFill>
                  <a:schemeClr val="dk1"/>
                </a:solidFill>
              </a:rPr>
              <a:t>between social life and academic life.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SzPts val="1200"/>
              <a:buFont typeface="Montserrat"/>
              <a:buAutoNum type="arabicPeriod"/>
            </a:pPr>
            <a:r>
              <a:rPr lang="en" sz="1200">
                <a:solidFill>
                  <a:schemeClr val="dk1"/>
                </a:solidFill>
              </a:rPr>
              <a:t>When I cannot find social events that fit my </a:t>
            </a:r>
            <a:r>
              <a:rPr b="1" lang="en" sz="1200">
                <a:solidFill>
                  <a:srgbClr val="CC0000"/>
                </a:solidFill>
              </a:rPr>
              <a:t>interests</a:t>
            </a:r>
            <a:r>
              <a:rPr lang="en" sz="1200">
                <a:solidFill>
                  <a:schemeClr val="dk1"/>
                </a:solidFill>
              </a:rPr>
              <a:t>, I want to look on social media to see what events my </a:t>
            </a:r>
            <a:r>
              <a:rPr b="1" lang="en" sz="1200">
                <a:solidFill>
                  <a:srgbClr val="CC0000"/>
                </a:solidFill>
              </a:rPr>
              <a:t>friends </a:t>
            </a:r>
            <a:r>
              <a:rPr lang="en" sz="1200">
                <a:solidFill>
                  <a:schemeClr val="dk1"/>
                </a:solidFill>
              </a:rPr>
              <a:t>are interested in, so I know what events are available and which friends I can go to the events with.</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SzPts val="1200"/>
              <a:buFont typeface="Montserrat"/>
              <a:buAutoNum type="arabicPeriod"/>
            </a:pPr>
            <a:r>
              <a:rPr lang="en" sz="1200">
                <a:solidFill>
                  <a:schemeClr val="dk1"/>
                </a:solidFill>
              </a:rPr>
              <a:t>When I have </a:t>
            </a:r>
            <a:r>
              <a:rPr b="1" lang="en" sz="1200">
                <a:solidFill>
                  <a:srgbClr val="CC0000"/>
                </a:solidFill>
              </a:rPr>
              <a:t>anxiety </a:t>
            </a:r>
            <a:r>
              <a:rPr lang="en" sz="1200">
                <a:solidFill>
                  <a:schemeClr val="dk1"/>
                </a:solidFill>
              </a:rPr>
              <a:t>attending social events by myself, I want to know which </a:t>
            </a:r>
            <a:r>
              <a:rPr b="1" lang="en" sz="1200">
                <a:solidFill>
                  <a:srgbClr val="CC0000"/>
                </a:solidFill>
              </a:rPr>
              <a:t>friends </a:t>
            </a:r>
            <a:r>
              <a:rPr lang="en" sz="1200">
                <a:solidFill>
                  <a:schemeClr val="dk1"/>
                </a:solidFill>
              </a:rPr>
              <a:t>are attending certain events, so I can ask them to attend with me. So I will be more comfortable at the event.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SzPts val="1200"/>
              <a:buFont typeface="Montserrat"/>
              <a:buAutoNum type="arabicPeriod"/>
            </a:pPr>
            <a:r>
              <a:rPr lang="en" sz="1200">
                <a:solidFill>
                  <a:schemeClr val="dk1"/>
                </a:solidFill>
              </a:rPr>
              <a:t>When I know I have </a:t>
            </a:r>
            <a:r>
              <a:rPr b="1" lang="en" sz="1200">
                <a:solidFill>
                  <a:srgbClr val="CC0000"/>
                </a:solidFill>
              </a:rPr>
              <a:t>assignments </a:t>
            </a:r>
            <a:r>
              <a:rPr lang="en" sz="1200">
                <a:solidFill>
                  <a:schemeClr val="dk1"/>
                </a:solidFill>
              </a:rPr>
              <a:t>and </a:t>
            </a:r>
            <a:r>
              <a:rPr b="1" lang="en" sz="1200">
                <a:solidFill>
                  <a:srgbClr val="CC0000"/>
                </a:solidFill>
              </a:rPr>
              <a:t>midterms </a:t>
            </a:r>
            <a:r>
              <a:rPr lang="en" sz="1200">
                <a:solidFill>
                  <a:schemeClr val="dk1"/>
                </a:solidFill>
              </a:rPr>
              <a:t>coming up, I want to know what events are available far in </a:t>
            </a:r>
            <a:r>
              <a:rPr b="1" lang="en" sz="1200">
                <a:solidFill>
                  <a:srgbClr val="CC0000"/>
                </a:solidFill>
              </a:rPr>
              <a:t>advance </a:t>
            </a:r>
            <a:r>
              <a:rPr lang="en" sz="1200">
                <a:solidFill>
                  <a:schemeClr val="dk1"/>
                </a:solidFill>
              </a:rPr>
              <a:t>and finish my work early, so I do not have to </a:t>
            </a:r>
            <a:r>
              <a:rPr b="1" lang="en" sz="1200">
                <a:solidFill>
                  <a:srgbClr val="CC0000"/>
                </a:solidFill>
              </a:rPr>
              <a:t>stress </a:t>
            </a:r>
            <a:r>
              <a:rPr lang="en" sz="1200">
                <a:solidFill>
                  <a:schemeClr val="dk1"/>
                </a:solidFill>
              </a:rPr>
              <a:t>when I attend the social event.</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SzPts val="1200"/>
              <a:buFont typeface="Montserrat"/>
              <a:buAutoNum type="arabicPeriod"/>
            </a:pPr>
            <a:r>
              <a:rPr lang="en" sz="1200">
                <a:solidFill>
                  <a:schemeClr val="dk1"/>
                </a:solidFill>
              </a:rPr>
              <a:t>When I am looking to </a:t>
            </a:r>
            <a:r>
              <a:rPr b="1" lang="en" sz="1200">
                <a:solidFill>
                  <a:srgbClr val="CC0000"/>
                </a:solidFill>
              </a:rPr>
              <a:t>make friends</a:t>
            </a:r>
            <a:r>
              <a:rPr lang="en" sz="1200">
                <a:solidFill>
                  <a:schemeClr val="dk1"/>
                </a:solidFill>
              </a:rPr>
              <a:t> at school and </a:t>
            </a:r>
            <a:r>
              <a:rPr b="1" lang="en" sz="1200">
                <a:solidFill>
                  <a:srgbClr val="CC0000"/>
                </a:solidFill>
              </a:rPr>
              <a:t>join</a:t>
            </a:r>
            <a:r>
              <a:rPr lang="en" sz="1200">
                <a:solidFill>
                  <a:schemeClr val="dk1"/>
                </a:solidFill>
              </a:rPr>
              <a:t> more social events, I want to look into becoming a member of a student </a:t>
            </a:r>
            <a:r>
              <a:rPr b="1" lang="en" sz="1200">
                <a:solidFill>
                  <a:srgbClr val="CC0000"/>
                </a:solidFill>
              </a:rPr>
              <a:t>club </a:t>
            </a:r>
            <a:r>
              <a:rPr lang="en" sz="1200">
                <a:solidFill>
                  <a:schemeClr val="dk1"/>
                </a:solidFill>
              </a:rPr>
              <a:t>that I am interested in. So I can follow up on the events hosted by that club and meet people that have the </a:t>
            </a:r>
            <a:r>
              <a:rPr b="1" lang="en" sz="1200">
                <a:solidFill>
                  <a:srgbClr val="CC0000"/>
                </a:solidFill>
              </a:rPr>
              <a:t>same interest</a:t>
            </a:r>
            <a:r>
              <a:rPr lang="en" sz="1200">
                <a:solidFill>
                  <a:schemeClr val="dk1"/>
                </a:solidFill>
              </a:rPr>
              <a:t> as me.</a:t>
            </a:r>
            <a:endParaRPr sz="1200">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Design Requirements</a:t>
            </a:r>
            <a:endParaRPr>
              <a:solidFill>
                <a:srgbClr val="434343"/>
              </a:solidFill>
            </a:endParaRPr>
          </a:p>
        </p:txBody>
      </p:sp>
      <p:sp>
        <p:nvSpPr>
          <p:cNvPr id="257" name="Google Shape;257;p45"/>
          <p:cNvSpPr txBox="1"/>
          <p:nvPr>
            <p:ph idx="1" type="body"/>
          </p:nvPr>
        </p:nvSpPr>
        <p:spPr>
          <a:xfrm>
            <a:off x="838250" y="1504950"/>
            <a:ext cx="5324100" cy="32589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434343"/>
              </a:buClr>
              <a:buSzPts val="1200"/>
              <a:buAutoNum type="arabicPeriod"/>
            </a:pPr>
            <a:r>
              <a:rPr lang="en" sz="1200">
                <a:solidFill>
                  <a:srgbClr val="434343"/>
                </a:solidFill>
              </a:rPr>
              <a:t>The design must incorporate </a:t>
            </a:r>
            <a:r>
              <a:rPr b="1" lang="en" sz="1200">
                <a:solidFill>
                  <a:srgbClr val="434343"/>
                </a:solidFill>
              </a:rPr>
              <a:t>social media</a:t>
            </a:r>
            <a:r>
              <a:rPr lang="en" sz="1200">
                <a:solidFill>
                  <a:srgbClr val="434343"/>
                </a:solidFill>
              </a:rPr>
              <a:t>, either being a feature on social media as an extension, or allows users to connect to their social media.</a:t>
            </a:r>
            <a:endParaRPr sz="1200">
              <a:solidFill>
                <a:srgbClr val="434343"/>
              </a:solidFill>
            </a:endParaRPr>
          </a:p>
          <a:p>
            <a:pPr indent="0" lvl="0" marL="0" rtl="0" algn="l">
              <a:lnSpc>
                <a:spcPct val="100000"/>
              </a:lnSpc>
              <a:spcBef>
                <a:spcPts val="0"/>
              </a:spcBef>
              <a:spcAft>
                <a:spcPts val="0"/>
              </a:spcAft>
              <a:buNone/>
            </a:pPr>
            <a:r>
              <a:t/>
            </a:r>
            <a:endParaRPr sz="1200">
              <a:solidFill>
                <a:srgbClr val="434343"/>
              </a:solidFill>
            </a:endParaRPr>
          </a:p>
          <a:p>
            <a:pPr indent="-304800" lvl="0" marL="457200" rtl="0" algn="l">
              <a:lnSpc>
                <a:spcPct val="100000"/>
              </a:lnSpc>
              <a:spcBef>
                <a:spcPts val="0"/>
              </a:spcBef>
              <a:spcAft>
                <a:spcPts val="0"/>
              </a:spcAft>
              <a:buClr>
                <a:srgbClr val="434343"/>
              </a:buClr>
              <a:buSzPts val="1200"/>
              <a:buAutoNum type="arabicPeriod"/>
            </a:pPr>
            <a:r>
              <a:rPr lang="en" sz="1200">
                <a:solidFill>
                  <a:srgbClr val="434343"/>
                </a:solidFill>
              </a:rPr>
              <a:t>There must be a feature on the solution that can allow users to </a:t>
            </a:r>
            <a:r>
              <a:rPr b="1" lang="en" sz="1200">
                <a:solidFill>
                  <a:srgbClr val="434343"/>
                </a:solidFill>
              </a:rPr>
              <a:t>connect with friends</a:t>
            </a:r>
            <a:r>
              <a:rPr lang="en" sz="1200">
                <a:solidFill>
                  <a:srgbClr val="434343"/>
                </a:solidFill>
              </a:rPr>
              <a:t> and look at what events their friends are planning to participate in</a:t>
            </a:r>
            <a:endParaRPr sz="1200">
              <a:solidFill>
                <a:srgbClr val="434343"/>
              </a:solidFill>
            </a:endParaRPr>
          </a:p>
          <a:p>
            <a:pPr indent="0" lvl="0" marL="0" rtl="0" algn="l">
              <a:lnSpc>
                <a:spcPct val="100000"/>
              </a:lnSpc>
              <a:spcBef>
                <a:spcPts val="0"/>
              </a:spcBef>
              <a:spcAft>
                <a:spcPts val="0"/>
              </a:spcAft>
              <a:buNone/>
            </a:pPr>
            <a:r>
              <a:t/>
            </a:r>
            <a:endParaRPr sz="1200">
              <a:solidFill>
                <a:srgbClr val="434343"/>
              </a:solidFill>
            </a:endParaRPr>
          </a:p>
          <a:p>
            <a:pPr indent="-304800" lvl="0" marL="457200" rtl="0" algn="l">
              <a:lnSpc>
                <a:spcPct val="100000"/>
              </a:lnSpc>
              <a:spcBef>
                <a:spcPts val="0"/>
              </a:spcBef>
              <a:spcAft>
                <a:spcPts val="0"/>
              </a:spcAft>
              <a:buClr>
                <a:srgbClr val="434343"/>
              </a:buClr>
              <a:buSzPts val="1200"/>
              <a:buAutoNum type="arabicPeriod"/>
            </a:pPr>
            <a:r>
              <a:rPr lang="en" sz="1200">
                <a:solidFill>
                  <a:srgbClr val="434343"/>
                </a:solidFill>
              </a:rPr>
              <a:t>The solution design should </a:t>
            </a:r>
            <a:r>
              <a:rPr b="1" lang="en" sz="1200">
                <a:solidFill>
                  <a:srgbClr val="434343"/>
                </a:solidFill>
              </a:rPr>
              <a:t>focus on the problem</a:t>
            </a:r>
            <a:r>
              <a:rPr lang="en" sz="1200">
                <a:solidFill>
                  <a:srgbClr val="434343"/>
                </a:solidFill>
              </a:rPr>
              <a:t> we set up specifically, and should not be too general</a:t>
            </a:r>
            <a:endParaRPr sz="1200">
              <a:solidFill>
                <a:srgbClr val="434343"/>
              </a:solidFill>
            </a:endParaRPr>
          </a:p>
          <a:p>
            <a:pPr indent="0" lvl="0" marL="0" rtl="0" algn="l">
              <a:lnSpc>
                <a:spcPct val="100000"/>
              </a:lnSpc>
              <a:spcBef>
                <a:spcPts val="0"/>
              </a:spcBef>
              <a:spcAft>
                <a:spcPts val="0"/>
              </a:spcAft>
              <a:buNone/>
            </a:pPr>
            <a:r>
              <a:t/>
            </a:r>
            <a:endParaRPr sz="1200">
              <a:solidFill>
                <a:srgbClr val="434343"/>
              </a:solidFill>
            </a:endParaRPr>
          </a:p>
          <a:p>
            <a:pPr indent="-304800" lvl="0" marL="457200" rtl="0" algn="l">
              <a:lnSpc>
                <a:spcPct val="100000"/>
              </a:lnSpc>
              <a:spcBef>
                <a:spcPts val="0"/>
              </a:spcBef>
              <a:spcAft>
                <a:spcPts val="0"/>
              </a:spcAft>
              <a:buClr>
                <a:srgbClr val="434343"/>
              </a:buClr>
              <a:buSzPts val="1200"/>
              <a:buAutoNum type="arabicPeriod"/>
            </a:pPr>
            <a:r>
              <a:rPr lang="en" sz="1200">
                <a:solidFill>
                  <a:srgbClr val="434343"/>
                </a:solidFill>
              </a:rPr>
              <a:t>The audience for the design is </a:t>
            </a:r>
            <a:r>
              <a:rPr b="1" lang="en" sz="1200">
                <a:solidFill>
                  <a:srgbClr val="434343"/>
                </a:solidFill>
              </a:rPr>
              <a:t>tailored for students</a:t>
            </a:r>
            <a:r>
              <a:rPr lang="en" sz="1200">
                <a:solidFill>
                  <a:srgbClr val="434343"/>
                </a:solidFill>
              </a:rPr>
              <a:t>, therefore the design should focus on being for students, but also be able to accommodate for different types of students.</a:t>
            </a:r>
            <a:endParaRPr sz="1200">
              <a:solidFill>
                <a:srgbClr val="434343"/>
              </a:solidFill>
            </a:endParaRPr>
          </a:p>
          <a:p>
            <a:pPr indent="0" lvl="0" marL="0" rtl="0" algn="l">
              <a:lnSpc>
                <a:spcPct val="100000"/>
              </a:lnSpc>
              <a:spcBef>
                <a:spcPts val="0"/>
              </a:spcBef>
              <a:spcAft>
                <a:spcPts val="0"/>
              </a:spcAft>
              <a:buNone/>
            </a:pPr>
            <a:r>
              <a:t/>
            </a:r>
            <a:endParaRPr sz="1200">
              <a:solidFill>
                <a:srgbClr val="434343"/>
              </a:solidFill>
            </a:endParaRPr>
          </a:p>
          <a:p>
            <a:pPr indent="-304800" lvl="0" marL="457200" rtl="0" algn="l">
              <a:lnSpc>
                <a:spcPct val="100000"/>
              </a:lnSpc>
              <a:spcBef>
                <a:spcPts val="0"/>
              </a:spcBef>
              <a:spcAft>
                <a:spcPts val="0"/>
              </a:spcAft>
              <a:buClr>
                <a:srgbClr val="434343"/>
              </a:buClr>
              <a:buSzPts val="1200"/>
              <a:buAutoNum type="arabicPeriod"/>
            </a:pPr>
            <a:r>
              <a:rPr lang="en" sz="1200">
                <a:solidFill>
                  <a:srgbClr val="434343"/>
                </a:solidFill>
              </a:rPr>
              <a:t>The design of the product should </a:t>
            </a:r>
            <a:r>
              <a:rPr b="1" lang="en" sz="1200">
                <a:solidFill>
                  <a:srgbClr val="434343"/>
                </a:solidFill>
              </a:rPr>
              <a:t>protect</a:t>
            </a:r>
            <a:r>
              <a:rPr lang="en" sz="1200">
                <a:solidFill>
                  <a:srgbClr val="434343"/>
                </a:solidFill>
              </a:rPr>
              <a:t> the </a:t>
            </a:r>
            <a:r>
              <a:rPr b="1" lang="en" sz="1200">
                <a:solidFill>
                  <a:srgbClr val="434343"/>
                </a:solidFill>
              </a:rPr>
              <a:t>user’s privacy</a:t>
            </a:r>
            <a:r>
              <a:rPr lang="en" sz="1200">
                <a:solidFill>
                  <a:srgbClr val="434343"/>
                </a:solidFill>
              </a:rPr>
              <a:t> and </a:t>
            </a:r>
            <a:r>
              <a:rPr b="1" lang="en" sz="1200">
                <a:solidFill>
                  <a:srgbClr val="434343"/>
                </a:solidFill>
              </a:rPr>
              <a:t>information</a:t>
            </a:r>
            <a:r>
              <a:rPr lang="en" sz="1200">
                <a:solidFill>
                  <a:srgbClr val="434343"/>
                </a:solidFill>
              </a:rPr>
              <a:t>.</a:t>
            </a:r>
            <a:endParaRPr sz="1200">
              <a:solidFill>
                <a:srgbClr val="43434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6"/>
          <p:cNvSpPr txBox="1"/>
          <p:nvPr>
            <p:ph idx="4294967295" type="title"/>
          </p:nvPr>
        </p:nvSpPr>
        <p:spPr>
          <a:xfrm>
            <a:off x="838350" y="3601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Storyboards</a:t>
            </a:r>
            <a:endParaRPr>
              <a:solidFill>
                <a:srgbClr val="FFFFFF"/>
              </a:solidFill>
            </a:endParaRPr>
          </a:p>
        </p:txBody>
      </p:sp>
      <p:pic>
        <p:nvPicPr>
          <p:cNvPr id="263" name="Google Shape;263;p46"/>
          <p:cNvPicPr preferRelativeResize="0"/>
          <p:nvPr/>
        </p:nvPicPr>
        <p:blipFill>
          <a:blip r:embed="rId3">
            <a:alphaModFix/>
          </a:blip>
          <a:stretch>
            <a:fillRect/>
          </a:stretch>
        </p:blipFill>
        <p:spPr>
          <a:xfrm rot="5400000">
            <a:off x="2598888" y="-60087"/>
            <a:ext cx="3946225" cy="5929049"/>
          </a:xfrm>
          <a:prstGeom prst="rect">
            <a:avLst/>
          </a:prstGeom>
          <a:noFill/>
          <a:ln>
            <a:noFill/>
          </a:ln>
        </p:spPr>
      </p:pic>
      <p:pic>
        <p:nvPicPr>
          <p:cNvPr id="264" name="Google Shape;264;p46"/>
          <p:cNvPicPr preferRelativeResize="0"/>
          <p:nvPr/>
        </p:nvPicPr>
        <p:blipFill>
          <a:blip r:embed="rId4">
            <a:alphaModFix/>
          </a:blip>
          <a:stretch>
            <a:fillRect/>
          </a:stretch>
        </p:blipFill>
        <p:spPr>
          <a:xfrm rot="-5400000">
            <a:off x="2716875" y="55025"/>
            <a:ext cx="3819525" cy="5724525"/>
          </a:xfrm>
          <a:prstGeom prst="rect">
            <a:avLst/>
          </a:prstGeom>
          <a:noFill/>
          <a:ln>
            <a:noFill/>
          </a:ln>
        </p:spPr>
      </p:pic>
      <p:pic>
        <p:nvPicPr>
          <p:cNvPr id="265" name="Google Shape;265;p46"/>
          <p:cNvPicPr preferRelativeResize="0"/>
          <p:nvPr/>
        </p:nvPicPr>
        <p:blipFill>
          <a:blip r:embed="rId5">
            <a:alphaModFix/>
          </a:blip>
          <a:stretch>
            <a:fillRect/>
          </a:stretch>
        </p:blipFill>
        <p:spPr>
          <a:xfrm rot="5400000">
            <a:off x="2946263" y="-266700"/>
            <a:ext cx="3305175" cy="5676900"/>
          </a:xfrm>
          <a:prstGeom prst="rect">
            <a:avLst/>
          </a:prstGeom>
          <a:noFill/>
          <a:ln>
            <a:noFill/>
          </a:ln>
        </p:spPr>
      </p:pic>
      <p:pic>
        <p:nvPicPr>
          <p:cNvPr id="266" name="Google Shape;266;p46"/>
          <p:cNvPicPr preferRelativeResize="0"/>
          <p:nvPr/>
        </p:nvPicPr>
        <p:blipFill>
          <a:blip r:embed="rId6">
            <a:alphaModFix/>
          </a:blip>
          <a:stretch>
            <a:fillRect/>
          </a:stretch>
        </p:blipFill>
        <p:spPr>
          <a:xfrm>
            <a:off x="1634325" y="919175"/>
            <a:ext cx="5929050" cy="3946225"/>
          </a:xfrm>
          <a:prstGeom prst="rect">
            <a:avLst/>
          </a:prstGeom>
          <a:noFill/>
          <a:ln>
            <a:noFill/>
          </a:ln>
        </p:spPr>
      </p:pic>
      <p:pic>
        <p:nvPicPr>
          <p:cNvPr id="267" name="Google Shape;267;p46"/>
          <p:cNvPicPr preferRelativeResize="0"/>
          <p:nvPr/>
        </p:nvPicPr>
        <p:blipFill>
          <a:blip r:embed="rId7">
            <a:alphaModFix/>
          </a:blip>
          <a:stretch>
            <a:fillRect/>
          </a:stretch>
        </p:blipFill>
        <p:spPr>
          <a:xfrm>
            <a:off x="1634325" y="931325"/>
            <a:ext cx="5929050" cy="394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7"/>
                                        </p:tgtEl>
                                      </p:cBhvr>
                                    </p:animEffect>
                                    <p:set>
                                      <p:cBhvr>
                                        <p:cTn dur="1" fill="hold">
                                          <p:stCondLst>
                                            <p:cond delay="0"/>
                                          </p:stCondLst>
                                        </p:cTn>
                                        <p:tgtEl>
                                          <p:spTgt spid="26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6"/>
                                        </p:tgtEl>
                                      </p:cBhvr>
                                    </p:animEffect>
                                    <p:set>
                                      <p:cBhvr>
                                        <p:cTn dur="1" fill="hold">
                                          <p:stCondLst>
                                            <p:cond delay="0"/>
                                          </p:stCondLst>
                                        </p:cTn>
                                        <p:tgtEl>
                                          <p:spTgt spid="26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5"/>
                                        </p:tgtEl>
                                      </p:cBhvr>
                                    </p:animEffect>
                                    <p:set>
                                      <p:cBhvr>
                                        <p:cTn dur="1" fill="hold">
                                          <p:stCondLst>
                                            <p:cond delay="1000"/>
                                          </p:stCondLst>
                                        </p:cTn>
                                        <p:tgtEl>
                                          <p:spTgt spid="26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64"/>
                                        </p:tgtEl>
                                      </p:cBhvr>
                                    </p:animEffect>
                                    <p:set>
                                      <p:cBhvr>
                                        <p:cTn dur="1" fill="hold">
                                          <p:stCondLst>
                                            <p:cond delay="0"/>
                                          </p:stCondLst>
                                        </p:cTn>
                                        <p:tgtEl>
                                          <p:spTgt spid="2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7"/>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Sketches</a:t>
            </a:r>
            <a:endParaRPr>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48"/>
          <p:cNvPicPr preferRelativeResize="0"/>
          <p:nvPr/>
        </p:nvPicPr>
        <p:blipFill>
          <a:blip r:embed="rId3">
            <a:alphaModFix/>
          </a:blip>
          <a:stretch>
            <a:fillRect/>
          </a:stretch>
        </p:blipFill>
        <p:spPr>
          <a:xfrm>
            <a:off x="2236412" y="1268050"/>
            <a:ext cx="4671176" cy="3503375"/>
          </a:xfrm>
          <a:prstGeom prst="rect">
            <a:avLst/>
          </a:prstGeom>
          <a:noFill/>
          <a:ln>
            <a:noFill/>
          </a:ln>
        </p:spPr>
      </p:pic>
      <p:pic>
        <p:nvPicPr>
          <p:cNvPr id="278" name="Google Shape;278;p48"/>
          <p:cNvPicPr preferRelativeResize="0"/>
          <p:nvPr/>
        </p:nvPicPr>
        <p:blipFill>
          <a:blip r:embed="rId4">
            <a:alphaModFix/>
          </a:blip>
          <a:stretch>
            <a:fillRect/>
          </a:stretch>
        </p:blipFill>
        <p:spPr>
          <a:xfrm>
            <a:off x="2236412" y="1268050"/>
            <a:ext cx="4671173" cy="3503372"/>
          </a:xfrm>
          <a:prstGeom prst="rect">
            <a:avLst/>
          </a:prstGeom>
          <a:noFill/>
          <a:ln>
            <a:noFill/>
          </a:ln>
        </p:spPr>
      </p:pic>
      <p:sp>
        <p:nvSpPr>
          <p:cNvPr id="279" name="Google Shape;279;p48"/>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Initial Ideas</a:t>
            </a:r>
            <a:endParaRPr b="1">
              <a:solidFill>
                <a:srgbClr val="FFFFFF"/>
              </a:solidFill>
              <a:latin typeface="Montserrat"/>
              <a:ea typeface="Montserrat"/>
              <a:cs typeface="Montserrat"/>
              <a:sym typeface="Montserrat"/>
            </a:endParaRPr>
          </a:p>
        </p:txBody>
      </p:sp>
      <p:pic>
        <p:nvPicPr>
          <p:cNvPr id="280" name="Google Shape;280;p48"/>
          <p:cNvPicPr preferRelativeResize="0"/>
          <p:nvPr/>
        </p:nvPicPr>
        <p:blipFill>
          <a:blip r:embed="rId5">
            <a:alphaModFix/>
          </a:blip>
          <a:stretch>
            <a:fillRect/>
          </a:stretch>
        </p:blipFill>
        <p:spPr>
          <a:xfrm>
            <a:off x="2236413" y="1268038"/>
            <a:ext cx="4671175" cy="3503396"/>
          </a:xfrm>
          <a:prstGeom prst="rect">
            <a:avLst/>
          </a:prstGeom>
          <a:noFill/>
          <a:ln>
            <a:noFill/>
          </a:ln>
        </p:spPr>
      </p:pic>
      <p:pic>
        <p:nvPicPr>
          <p:cNvPr id="281" name="Google Shape;281;p48"/>
          <p:cNvPicPr preferRelativeResize="0"/>
          <p:nvPr/>
        </p:nvPicPr>
        <p:blipFill rotWithShape="1">
          <a:blip r:embed="rId6">
            <a:alphaModFix/>
          </a:blip>
          <a:srcRect b="0" l="0" r="18652" t="0"/>
          <a:stretch/>
        </p:blipFill>
        <p:spPr>
          <a:xfrm>
            <a:off x="2236412" y="1268050"/>
            <a:ext cx="4671173" cy="3503372"/>
          </a:xfrm>
          <a:prstGeom prst="rect">
            <a:avLst/>
          </a:prstGeom>
          <a:noFill/>
          <a:ln>
            <a:noFill/>
          </a:ln>
        </p:spPr>
      </p:pic>
      <p:pic>
        <p:nvPicPr>
          <p:cNvPr id="282" name="Google Shape;282;p48"/>
          <p:cNvPicPr preferRelativeResize="0"/>
          <p:nvPr/>
        </p:nvPicPr>
        <p:blipFill>
          <a:blip r:embed="rId7">
            <a:alphaModFix/>
          </a:blip>
          <a:stretch>
            <a:fillRect/>
          </a:stretch>
        </p:blipFill>
        <p:spPr>
          <a:xfrm rot="10800000">
            <a:off x="2236413" y="1268040"/>
            <a:ext cx="4671173" cy="3503372"/>
          </a:xfrm>
          <a:prstGeom prst="rect">
            <a:avLst/>
          </a:prstGeom>
          <a:noFill/>
          <a:ln>
            <a:noFill/>
          </a:ln>
        </p:spPr>
      </p:pic>
      <p:sp>
        <p:nvSpPr>
          <p:cNvPr id="283" name="Google Shape;283;p48"/>
          <p:cNvSpPr txBox="1"/>
          <p:nvPr/>
        </p:nvSpPr>
        <p:spPr>
          <a:xfrm>
            <a:off x="119375" y="1453050"/>
            <a:ext cx="19662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Karla"/>
                <a:ea typeface="Karla"/>
                <a:cs typeface="Karla"/>
                <a:sym typeface="Karla"/>
              </a:rPr>
              <a:t>Pros</a:t>
            </a:r>
            <a:endParaRPr b="1">
              <a:solidFill>
                <a:srgbClr val="FFFFFF"/>
              </a:solidFill>
              <a:latin typeface="Karla"/>
              <a:ea typeface="Karla"/>
              <a:cs typeface="Karla"/>
              <a:sym typeface="Karla"/>
            </a:endParaRPr>
          </a:p>
        </p:txBody>
      </p:sp>
      <p:sp>
        <p:nvSpPr>
          <p:cNvPr id="284" name="Google Shape;284;p48"/>
          <p:cNvSpPr txBox="1"/>
          <p:nvPr/>
        </p:nvSpPr>
        <p:spPr>
          <a:xfrm>
            <a:off x="7070600" y="1453050"/>
            <a:ext cx="19317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Karla"/>
                <a:ea typeface="Karla"/>
                <a:cs typeface="Karla"/>
                <a:sym typeface="Karla"/>
              </a:rPr>
              <a:t>Cons</a:t>
            </a:r>
            <a:endParaRPr b="1">
              <a:solidFill>
                <a:srgbClr val="FFFFFF"/>
              </a:solidFill>
              <a:latin typeface="Karla"/>
              <a:ea typeface="Karla"/>
              <a:cs typeface="Karla"/>
              <a:sym typeface="Karla"/>
            </a:endParaRPr>
          </a:p>
        </p:txBody>
      </p:sp>
      <p:sp>
        <p:nvSpPr>
          <p:cNvPr id="285" name="Google Shape;285;p48"/>
          <p:cNvSpPr txBox="1"/>
          <p:nvPr/>
        </p:nvSpPr>
        <p:spPr>
          <a:xfrm>
            <a:off x="153750" y="1827550"/>
            <a:ext cx="1931700" cy="23622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70FF20"/>
              </a:buClr>
              <a:buSzPts val="1000"/>
              <a:buFont typeface="Karla"/>
              <a:buChar char="●"/>
            </a:pPr>
            <a:r>
              <a:rPr b="1" lang="en" sz="1000">
                <a:solidFill>
                  <a:srgbClr val="70FF20"/>
                </a:solidFill>
                <a:latin typeface="Karla"/>
                <a:ea typeface="Karla"/>
                <a:cs typeface="Karla"/>
                <a:sym typeface="Karla"/>
              </a:rPr>
              <a:t>Social media is a convenient tool for students to look for events</a:t>
            </a:r>
            <a:endParaRPr b="1" sz="1000">
              <a:solidFill>
                <a:srgbClr val="70FF20"/>
              </a:solidFill>
              <a:latin typeface="Karla"/>
              <a:ea typeface="Karla"/>
              <a:cs typeface="Karla"/>
              <a:sym typeface="Karla"/>
            </a:endParaRPr>
          </a:p>
          <a:p>
            <a:pPr indent="-292100" lvl="0" marL="457200" rtl="0" algn="l">
              <a:spcBef>
                <a:spcPts val="0"/>
              </a:spcBef>
              <a:spcAft>
                <a:spcPts val="0"/>
              </a:spcAft>
              <a:buClr>
                <a:srgbClr val="70FF20"/>
              </a:buClr>
              <a:buSzPts val="1000"/>
              <a:buFont typeface="Karla"/>
              <a:buChar char="●"/>
            </a:pPr>
            <a:r>
              <a:rPr b="1" lang="en" sz="1000">
                <a:solidFill>
                  <a:srgbClr val="70FF20"/>
                </a:solidFill>
                <a:latin typeface="Karla"/>
                <a:ea typeface="Karla"/>
                <a:cs typeface="Karla"/>
                <a:sym typeface="Karla"/>
              </a:rPr>
              <a:t>Events can be clearly laid out, can see which friends are going</a:t>
            </a:r>
            <a:endParaRPr>
              <a:solidFill>
                <a:srgbClr val="70FF20"/>
              </a:solidFill>
              <a:latin typeface="Karla"/>
              <a:ea typeface="Karla"/>
              <a:cs typeface="Karla"/>
              <a:sym typeface="Karla"/>
            </a:endParaRPr>
          </a:p>
          <a:p>
            <a:pPr indent="0" lvl="0" marL="457200" rtl="0" algn="l">
              <a:spcBef>
                <a:spcPts val="0"/>
              </a:spcBef>
              <a:spcAft>
                <a:spcPts val="0"/>
              </a:spcAft>
              <a:buNone/>
            </a:pPr>
            <a:r>
              <a:t/>
            </a:r>
            <a:endParaRPr>
              <a:solidFill>
                <a:srgbClr val="FFFFFF"/>
              </a:solidFill>
              <a:latin typeface="Karla"/>
              <a:ea typeface="Karla"/>
              <a:cs typeface="Karla"/>
              <a:sym typeface="Karla"/>
            </a:endParaRPr>
          </a:p>
        </p:txBody>
      </p:sp>
      <p:sp>
        <p:nvSpPr>
          <p:cNvPr id="286" name="Google Shape;286;p48"/>
          <p:cNvSpPr txBox="1"/>
          <p:nvPr/>
        </p:nvSpPr>
        <p:spPr>
          <a:xfrm>
            <a:off x="7070600" y="1827550"/>
            <a:ext cx="1931700" cy="1416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E06666"/>
              </a:buClr>
              <a:buSzPts val="1000"/>
              <a:buFont typeface="Karla"/>
              <a:buChar char="●"/>
            </a:pPr>
            <a:r>
              <a:rPr b="1" lang="en" sz="1000">
                <a:solidFill>
                  <a:srgbClr val="E06666"/>
                </a:solidFill>
                <a:latin typeface="Montserrat"/>
                <a:ea typeface="Montserrat"/>
                <a:cs typeface="Montserrat"/>
                <a:sym typeface="Montserrat"/>
              </a:rPr>
              <a:t>Might have existing functionality, adding features will make it look too busy</a:t>
            </a:r>
            <a:endParaRPr>
              <a:solidFill>
                <a:srgbClr val="E06666"/>
              </a:solidFill>
              <a:latin typeface="Karla"/>
              <a:ea typeface="Karla"/>
              <a:cs typeface="Karla"/>
              <a:sym typeface="Karla"/>
            </a:endParaRPr>
          </a:p>
          <a:p>
            <a:pPr indent="0" lvl="0" marL="457200" rtl="0" algn="l">
              <a:spcBef>
                <a:spcPts val="0"/>
              </a:spcBef>
              <a:spcAft>
                <a:spcPts val="0"/>
              </a:spcAft>
              <a:buNone/>
            </a:pPr>
            <a:r>
              <a:t/>
            </a:r>
            <a:endParaRPr>
              <a:solidFill>
                <a:srgbClr val="E06666"/>
              </a:solidFill>
              <a:latin typeface="Karla"/>
              <a:ea typeface="Karla"/>
              <a:cs typeface="Karla"/>
              <a:sym typeface="Karla"/>
            </a:endParaRPr>
          </a:p>
        </p:txBody>
      </p:sp>
      <p:sp>
        <p:nvSpPr>
          <p:cNvPr id="287" name="Google Shape;287;p48"/>
          <p:cNvSpPr txBox="1"/>
          <p:nvPr/>
        </p:nvSpPr>
        <p:spPr>
          <a:xfrm>
            <a:off x="153750" y="1827550"/>
            <a:ext cx="1931700" cy="27075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70FF20"/>
              </a:buClr>
              <a:buSzPts val="1000"/>
              <a:buFont typeface="Karla"/>
              <a:buChar char="●"/>
            </a:pPr>
            <a:r>
              <a:rPr b="1" lang="en" sz="1000">
                <a:solidFill>
                  <a:srgbClr val="70FF20"/>
                </a:solidFill>
                <a:latin typeface="Karla"/>
                <a:ea typeface="Karla"/>
                <a:cs typeface="Karla"/>
                <a:sym typeface="Karla"/>
              </a:rPr>
              <a:t>Mobile and website application can be assumed to be the most used technology between university students</a:t>
            </a:r>
            <a:endParaRPr b="1" sz="1000">
              <a:solidFill>
                <a:srgbClr val="70FF20"/>
              </a:solidFill>
              <a:latin typeface="Karla"/>
              <a:ea typeface="Karla"/>
              <a:cs typeface="Karla"/>
              <a:sym typeface="Karla"/>
            </a:endParaRPr>
          </a:p>
          <a:p>
            <a:pPr indent="-292100" lvl="0" marL="457200" rtl="0" algn="l">
              <a:spcBef>
                <a:spcPts val="0"/>
              </a:spcBef>
              <a:spcAft>
                <a:spcPts val="0"/>
              </a:spcAft>
              <a:buClr>
                <a:srgbClr val="70FF20"/>
              </a:buClr>
              <a:buSzPts val="1000"/>
              <a:buFont typeface="Karla"/>
              <a:buChar char="●"/>
            </a:pPr>
            <a:r>
              <a:rPr b="1" lang="en" sz="1000">
                <a:solidFill>
                  <a:srgbClr val="70FF20"/>
                </a:solidFill>
                <a:latin typeface="Karla"/>
                <a:ea typeface="Karla"/>
                <a:cs typeface="Karla"/>
                <a:sym typeface="Karla"/>
              </a:rPr>
              <a:t>Both mo</a:t>
            </a:r>
            <a:r>
              <a:rPr b="1" lang="en" sz="1000">
                <a:solidFill>
                  <a:srgbClr val="70FF20"/>
                </a:solidFill>
                <a:latin typeface="Karla"/>
                <a:ea typeface="Karla"/>
                <a:cs typeface="Karla"/>
                <a:sym typeface="Karla"/>
              </a:rPr>
              <a:t>b</a:t>
            </a:r>
            <a:r>
              <a:rPr b="1" lang="en" sz="1000">
                <a:solidFill>
                  <a:srgbClr val="70FF20"/>
                </a:solidFill>
                <a:latin typeface="Karla"/>
                <a:ea typeface="Karla"/>
                <a:cs typeface="Karla"/>
                <a:sym typeface="Karla"/>
              </a:rPr>
              <a:t>ile and website applications are a lot more portable and can be accessed from anywhere</a:t>
            </a:r>
            <a:endParaRPr b="1" sz="1000">
              <a:solidFill>
                <a:srgbClr val="70FF20"/>
              </a:solidFill>
              <a:latin typeface="Karla"/>
              <a:ea typeface="Karla"/>
              <a:cs typeface="Karla"/>
              <a:sym typeface="Karla"/>
            </a:endParaRPr>
          </a:p>
          <a:p>
            <a:pPr indent="-292100" lvl="0" marL="457200" rtl="0" algn="l">
              <a:spcBef>
                <a:spcPts val="0"/>
              </a:spcBef>
              <a:spcAft>
                <a:spcPts val="0"/>
              </a:spcAft>
              <a:buClr>
                <a:srgbClr val="70FF20"/>
              </a:buClr>
              <a:buSzPts val="1000"/>
              <a:buFont typeface="Karla"/>
              <a:buChar char="●"/>
            </a:pPr>
            <a:r>
              <a:rPr b="1" lang="en" sz="1000">
                <a:solidFill>
                  <a:srgbClr val="70FF20"/>
                </a:solidFill>
                <a:latin typeface="Karla"/>
                <a:ea typeface="Karla"/>
                <a:cs typeface="Karla"/>
                <a:sym typeface="Karla"/>
              </a:rPr>
              <a:t>Website and Mobile applications offer more design freedom, whilst developing</a:t>
            </a:r>
            <a:endParaRPr b="1" sz="1000">
              <a:solidFill>
                <a:srgbClr val="70FF20"/>
              </a:solidFill>
              <a:latin typeface="Karla"/>
              <a:ea typeface="Karla"/>
              <a:cs typeface="Karla"/>
              <a:sym typeface="Karla"/>
            </a:endParaRPr>
          </a:p>
        </p:txBody>
      </p:sp>
      <p:sp>
        <p:nvSpPr>
          <p:cNvPr id="288" name="Google Shape;288;p48"/>
          <p:cNvSpPr txBox="1"/>
          <p:nvPr/>
        </p:nvSpPr>
        <p:spPr>
          <a:xfrm>
            <a:off x="7070600" y="1827550"/>
            <a:ext cx="1931700" cy="1611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E06666"/>
              </a:buClr>
              <a:buSzPts val="1000"/>
              <a:buFont typeface="Karla"/>
              <a:buChar char="●"/>
            </a:pPr>
            <a:r>
              <a:rPr b="1" lang="en" sz="1100">
                <a:solidFill>
                  <a:srgbClr val="E06666"/>
                </a:solidFill>
                <a:latin typeface="Karla"/>
                <a:ea typeface="Karla"/>
                <a:cs typeface="Karla"/>
                <a:sym typeface="Karla"/>
              </a:rPr>
              <a:t>Development can take a long time</a:t>
            </a:r>
            <a:endParaRPr b="1" sz="1100">
              <a:solidFill>
                <a:srgbClr val="E06666"/>
              </a:solidFill>
              <a:latin typeface="Karla"/>
              <a:ea typeface="Karla"/>
              <a:cs typeface="Karla"/>
              <a:sym typeface="Karla"/>
            </a:endParaRPr>
          </a:p>
          <a:p>
            <a:pPr indent="-292100" lvl="0" marL="457200" rtl="0" algn="l">
              <a:spcBef>
                <a:spcPts val="0"/>
              </a:spcBef>
              <a:spcAft>
                <a:spcPts val="0"/>
              </a:spcAft>
              <a:buClr>
                <a:srgbClr val="E06666"/>
              </a:buClr>
              <a:buSzPts val="1000"/>
              <a:buFont typeface="Karla"/>
              <a:buChar char="●"/>
            </a:pPr>
            <a:r>
              <a:rPr b="1" lang="en" sz="1100">
                <a:solidFill>
                  <a:srgbClr val="E06666"/>
                </a:solidFill>
                <a:latin typeface="Karla"/>
                <a:ea typeface="Karla"/>
                <a:cs typeface="Karla"/>
                <a:sym typeface="Karla"/>
              </a:rPr>
              <a:t>Website and Mobile applications are both expensive projects</a:t>
            </a:r>
            <a:endParaRPr b="1" sz="1100">
              <a:solidFill>
                <a:srgbClr val="E06666"/>
              </a:solidFill>
              <a:latin typeface="Karla"/>
              <a:ea typeface="Karla"/>
              <a:cs typeface="Karla"/>
              <a:sym typeface="Karla"/>
            </a:endParaRPr>
          </a:p>
          <a:p>
            <a:pPr indent="-292100" lvl="0" marL="457200" rtl="0" algn="l">
              <a:spcBef>
                <a:spcPts val="0"/>
              </a:spcBef>
              <a:spcAft>
                <a:spcPts val="0"/>
              </a:spcAft>
              <a:buClr>
                <a:srgbClr val="E06666"/>
              </a:buClr>
              <a:buSzPts val="1000"/>
              <a:buFont typeface="Karla"/>
              <a:buChar char="●"/>
            </a:pPr>
            <a:r>
              <a:rPr b="1" lang="en" sz="1100">
                <a:solidFill>
                  <a:srgbClr val="E06666"/>
                </a:solidFill>
                <a:latin typeface="Karla"/>
                <a:ea typeface="Karla"/>
                <a:cs typeface="Karla"/>
                <a:sym typeface="Karla"/>
              </a:rPr>
              <a:t>Generating a user base</a:t>
            </a:r>
            <a:endParaRPr b="1" sz="1100">
              <a:solidFill>
                <a:srgbClr val="E06666"/>
              </a:solidFill>
              <a:latin typeface="Karla"/>
              <a:ea typeface="Karla"/>
              <a:cs typeface="Karla"/>
              <a:sym typeface="Karla"/>
            </a:endParaRPr>
          </a:p>
          <a:p>
            <a:pPr indent="0" lvl="0" marL="0" rtl="0" algn="l">
              <a:spcBef>
                <a:spcPts val="0"/>
              </a:spcBef>
              <a:spcAft>
                <a:spcPts val="0"/>
              </a:spcAft>
              <a:buNone/>
            </a:pPr>
            <a:r>
              <a:t/>
            </a:r>
            <a:endParaRPr b="1" sz="1000">
              <a:solidFill>
                <a:srgbClr val="E06666"/>
              </a:solidFill>
              <a:latin typeface="Karla"/>
              <a:ea typeface="Karla"/>
              <a:cs typeface="Karla"/>
              <a:sym typeface="Karla"/>
            </a:endParaRPr>
          </a:p>
          <a:p>
            <a:pPr indent="0" lvl="0" marL="457200" rtl="0" algn="l">
              <a:spcBef>
                <a:spcPts val="0"/>
              </a:spcBef>
              <a:spcAft>
                <a:spcPts val="0"/>
              </a:spcAft>
              <a:buNone/>
            </a:pPr>
            <a:r>
              <a:t/>
            </a:r>
            <a:endParaRPr b="1">
              <a:solidFill>
                <a:srgbClr val="E06666"/>
              </a:solidFill>
              <a:latin typeface="Karla"/>
              <a:ea typeface="Karla"/>
              <a:cs typeface="Karla"/>
              <a:sym typeface="Karla"/>
            </a:endParaRPr>
          </a:p>
        </p:txBody>
      </p:sp>
      <p:sp>
        <p:nvSpPr>
          <p:cNvPr id="289" name="Google Shape;289;p48"/>
          <p:cNvSpPr txBox="1"/>
          <p:nvPr/>
        </p:nvSpPr>
        <p:spPr>
          <a:xfrm>
            <a:off x="153750" y="1816350"/>
            <a:ext cx="1931700" cy="1510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70FF20"/>
              </a:buClr>
              <a:buSzPts val="1000"/>
              <a:buFont typeface="Karla"/>
              <a:buChar char="●"/>
            </a:pPr>
            <a:r>
              <a:rPr b="1" lang="en" sz="1100">
                <a:solidFill>
                  <a:srgbClr val="70FF20"/>
                </a:solidFill>
                <a:latin typeface="Karla"/>
                <a:ea typeface="Karla"/>
                <a:cs typeface="Karla"/>
                <a:sym typeface="Karla"/>
              </a:rPr>
              <a:t>Encourages drop-in activities without prior commitment</a:t>
            </a:r>
            <a:endParaRPr b="1" sz="1000">
              <a:solidFill>
                <a:srgbClr val="70FF20"/>
              </a:solidFill>
              <a:latin typeface="Karla"/>
              <a:ea typeface="Karla"/>
              <a:cs typeface="Karla"/>
              <a:sym typeface="Karla"/>
            </a:endParaRPr>
          </a:p>
          <a:p>
            <a:pPr indent="-292100" lvl="0" marL="457200" rtl="0" algn="l">
              <a:spcBef>
                <a:spcPts val="0"/>
              </a:spcBef>
              <a:spcAft>
                <a:spcPts val="0"/>
              </a:spcAft>
              <a:buClr>
                <a:srgbClr val="70FF20"/>
              </a:buClr>
              <a:buSzPts val="1000"/>
              <a:buFont typeface="Karla"/>
              <a:buChar char="●"/>
            </a:pPr>
            <a:r>
              <a:rPr b="1" lang="en" sz="1100">
                <a:solidFill>
                  <a:srgbClr val="70FF20"/>
                </a:solidFill>
                <a:latin typeface="Karla"/>
                <a:ea typeface="Karla"/>
                <a:cs typeface="Karla"/>
                <a:sym typeface="Karla"/>
              </a:rPr>
              <a:t>Encourages communal areas within the campus</a:t>
            </a:r>
            <a:endParaRPr b="1" sz="1100">
              <a:solidFill>
                <a:srgbClr val="70FF20"/>
              </a:solidFill>
              <a:latin typeface="Karla"/>
              <a:ea typeface="Karla"/>
              <a:cs typeface="Karla"/>
              <a:sym typeface="Karla"/>
            </a:endParaRPr>
          </a:p>
          <a:p>
            <a:pPr indent="-298450" lvl="0" marL="457200" rtl="0" algn="l">
              <a:spcBef>
                <a:spcPts val="0"/>
              </a:spcBef>
              <a:spcAft>
                <a:spcPts val="0"/>
              </a:spcAft>
              <a:buClr>
                <a:srgbClr val="70FF20"/>
              </a:buClr>
              <a:buSzPts val="1100"/>
              <a:buFont typeface="Karla"/>
              <a:buChar char="●"/>
            </a:pPr>
            <a:r>
              <a:rPr b="1" lang="en" sz="1100">
                <a:solidFill>
                  <a:srgbClr val="70FF20"/>
                </a:solidFill>
                <a:latin typeface="Karla"/>
                <a:ea typeface="Karla"/>
                <a:cs typeface="Karla"/>
                <a:sym typeface="Karla"/>
              </a:rPr>
              <a:t>Physical schedule could make finding events more fun</a:t>
            </a:r>
            <a:endParaRPr b="1" sz="1100">
              <a:solidFill>
                <a:srgbClr val="70FF20"/>
              </a:solidFill>
              <a:latin typeface="Karla"/>
              <a:ea typeface="Karla"/>
              <a:cs typeface="Karla"/>
              <a:sym typeface="Karla"/>
            </a:endParaRPr>
          </a:p>
          <a:p>
            <a:pPr indent="0" lvl="0" marL="0" rtl="0" algn="l">
              <a:spcBef>
                <a:spcPts val="0"/>
              </a:spcBef>
              <a:spcAft>
                <a:spcPts val="0"/>
              </a:spcAft>
              <a:buNone/>
            </a:pPr>
            <a:r>
              <a:t/>
            </a:r>
            <a:endParaRPr b="1" sz="1000">
              <a:solidFill>
                <a:srgbClr val="70FF20"/>
              </a:solidFill>
              <a:latin typeface="Karla"/>
              <a:ea typeface="Karla"/>
              <a:cs typeface="Karla"/>
              <a:sym typeface="Karla"/>
            </a:endParaRPr>
          </a:p>
        </p:txBody>
      </p:sp>
      <p:sp>
        <p:nvSpPr>
          <p:cNvPr id="290" name="Google Shape;290;p48"/>
          <p:cNvSpPr txBox="1"/>
          <p:nvPr/>
        </p:nvSpPr>
        <p:spPr>
          <a:xfrm>
            <a:off x="7070600" y="1816350"/>
            <a:ext cx="1931700" cy="25476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E06666"/>
              </a:buClr>
              <a:buSzPts val="1100"/>
              <a:buFont typeface="Karla"/>
              <a:buChar char="●"/>
            </a:pPr>
            <a:r>
              <a:rPr b="1" lang="en" sz="1100">
                <a:solidFill>
                  <a:srgbClr val="E06666"/>
                </a:solidFill>
                <a:latin typeface="Karla"/>
                <a:ea typeface="Karla"/>
                <a:cs typeface="Karla"/>
                <a:sym typeface="Karla"/>
              </a:rPr>
              <a:t>Hotspots will not always be accessible or usable at times</a:t>
            </a:r>
            <a:endParaRPr b="1" sz="1100">
              <a:solidFill>
                <a:srgbClr val="E06666"/>
              </a:solidFill>
              <a:latin typeface="Karla"/>
              <a:ea typeface="Karla"/>
              <a:cs typeface="Karla"/>
              <a:sym typeface="Karla"/>
            </a:endParaRPr>
          </a:p>
          <a:p>
            <a:pPr indent="-298450" lvl="0" marL="457200" rtl="0" algn="l">
              <a:spcBef>
                <a:spcPts val="0"/>
              </a:spcBef>
              <a:spcAft>
                <a:spcPts val="0"/>
              </a:spcAft>
              <a:buClr>
                <a:srgbClr val="E06666"/>
              </a:buClr>
              <a:buSzPts val="1100"/>
              <a:buFont typeface="Karla"/>
              <a:buChar char="●"/>
            </a:pPr>
            <a:r>
              <a:rPr b="1" lang="en" sz="1100">
                <a:solidFill>
                  <a:srgbClr val="E06666"/>
                </a:solidFill>
                <a:latin typeface="Karla"/>
                <a:ea typeface="Karla"/>
                <a:cs typeface="Karla"/>
                <a:sym typeface="Karla"/>
              </a:rPr>
              <a:t>Cater towards popular hobbies amongst students vs niche hobbies</a:t>
            </a:r>
            <a:endParaRPr b="1" sz="1100">
              <a:solidFill>
                <a:srgbClr val="E06666"/>
              </a:solidFill>
              <a:latin typeface="Karla"/>
              <a:ea typeface="Karla"/>
              <a:cs typeface="Karla"/>
              <a:sym typeface="Karla"/>
            </a:endParaRPr>
          </a:p>
          <a:p>
            <a:pPr indent="-298450" lvl="0" marL="457200" rtl="0" algn="l">
              <a:spcBef>
                <a:spcPts val="0"/>
              </a:spcBef>
              <a:spcAft>
                <a:spcPts val="0"/>
              </a:spcAft>
              <a:buClr>
                <a:srgbClr val="E06666"/>
              </a:buClr>
              <a:buSzPts val="1100"/>
              <a:buFont typeface="Karla"/>
              <a:buChar char="●"/>
            </a:pPr>
            <a:r>
              <a:rPr b="1" lang="en" sz="1100">
                <a:solidFill>
                  <a:srgbClr val="E06666"/>
                </a:solidFill>
                <a:latin typeface="Karla"/>
                <a:ea typeface="Karla"/>
                <a:cs typeface="Karla"/>
                <a:sym typeface="Karla"/>
              </a:rPr>
              <a:t>Can’t plan to go to events in advance - have to walk by the building or be in the area to know event schedule</a:t>
            </a:r>
            <a:endParaRPr b="1" sz="1100">
              <a:solidFill>
                <a:srgbClr val="E06666"/>
              </a:solidFill>
              <a:latin typeface="Karla"/>
              <a:ea typeface="Karla"/>
              <a:cs typeface="Karla"/>
              <a:sym typeface="Karla"/>
            </a:endParaRPr>
          </a:p>
        </p:txBody>
      </p:sp>
      <p:sp>
        <p:nvSpPr>
          <p:cNvPr id="291" name="Google Shape;291;p48"/>
          <p:cNvSpPr txBox="1"/>
          <p:nvPr/>
        </p:nvSpPr>
        <p:spPr>
          <a:xfrm>
            <a:off x="153750" y="1827550"/>
            <a:ext cx="1931700" cy="15108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70FF20"/>
              </a:buClr>
              <a:buSzPts val="1000"/>
              <a:buFont typeface="Karla"/>
              <a:buChar char="●"/>
            </a:pPr>
            <a:r>
              <a:rPr b="1" lang="en" sz="1000">
                <a:solidFill>
                  <a:srgbClr val="70FF20"/>
                </a:solidFill>
                <a:latin typeface="Karla"/>
                <a:ea typeface="Karla"/>
                <a:cs typeface="Karla"/>
                <a:sym typeface="Karla"/>
              </a:rPr>
              <a:t>Opened to having a variety of events for people who are looking for different types of events</a:t>
            </a:r>
            <a:endParaRPr b="1" sz="1000">
              <a:solidFill>
                <a:srgbClr val="70FF20"/>
              </a:solidFill>
              <a:latin typeface="Karla"/>
              <a:ea typeface="Karla"/>
              <a:cs typeface="Karla"/>
              <a:sym typeface="Karla"/>
            </a:endParaRPr>
          </a:p>
          <a:p>
            <a:pPr indent="-292100" lvl="0" marL="457200" rtl="0" algn="l">
              <a:spcBef>
                <a:spcPts val="0"/>
              </a:spcBef>
              <a:spcAft>
                <a:spcPts val="0"/>
              </a:spcAft>
              <a:buClr>
                <a:srgbClr val="70FF20"/>
              </a:buClr>
              <a:buSzPts val="1000"/>
              <a:buFont typeface="Karla"/>
              <a:buChar char="●"/>
            </a:pPr>
            <a:r>
              <a:rPr b="1" lang="en" sz="1000">
                <a:solidFill>
                  <a:srgbClr val="70FF20"/>
                </a:solidFill>
                <a:latin typeface="Karla"/>
                <a:ea typeface="Karla"/>
                <a:cs typeface="Karla"/>
                <a:sym typeface="Karla"/>
              </a:rPr>
              <a:t>Can see multiple events at once</a:t>
            </a:r>
            <a:endParaRPr b="1" sz="1000">
              <a:solidFill>
                <a:srgbClr val="70FF20"/>
              </a:solidFill>
              <a:latin typeface="Karla"/>
              <a:ea typeface="Karla"/>
              <a:cs typeface="Karla"/>
              <a:sym typeface="Karla"/>
            </a:endParaRPr>
          </a:p>
          <a:p>
            <a:pPr indent="-292100" lvl="0" marL="457200" rtl="0" algn="l">
              <a:spcBef>
                <a:spcPts val="0"/>
              </a:spcBef>
              <a:spcAft>
                <a:spcPts val="0"/>
              </a:spcAft>
              <a:buClr>
                <a:srgbClr val="70FF20"/>
              </a:buClr>
              <a:buSzPts val="1000"/>
              <a:buFont typeface="Karla"/>
              <a:buChar char="●"/>
            </a:pPr>
            <a:r>
              <a:rPr b="1" lang="en" sz="1000">
                <a:solidFill>
                  <a:srgbClr val="70FF20"/>
                </a:solidFill>
                <a:latin typeface="Karla"/>
                <a:ea typeface="Karla"/>
                <a:cs typeface="Karla"/>
                <a:sym typeface="Karla"/>
              </a:rPr>
              <a:t>Calendar good for time managing and scheduling</a:t>
            </a:r>
            <a:endParaRPr b="1" sz="1100">
              <a:solidFill>
                <a:srgbClr val="70FF20"/>
              </a:solidFill>
              <a:latin typeface="Karla"/>
              <a:ea typeface="Karla"/>
              <a:cs typeface="Karla"/>
              <a:sym typeface="Karla"/>
            </a:endParaRPr>
          </a:p>
        </p:txBody>
      </p:sp>
      <p:sp>
        <p:nvSpPr>
          <p:cNvPr id="292" name="Google Shape;292;p48"/>
          <p:cNvSpPr txBox="1"/>
          <p:nvPr/>
        </p:nvSpPr>
        <p:spPr>
          <a:xfrm>
            <a:off x="7070600" y="1816350"/>
            <a:ext cx="1931700" cy="1164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rgbClr val="E06666"/>
              </a:buClr>
              <a:buSzPts val="1000"/>
              <a:buFont typeface="Karla"/>
              <a:buChar char="●"/>
            </a:pPr>
            <a:r>
              <a:rPr b="1" lang="en" sz="1000">
                <a:solidFill>
                  <a:srgbClr val="E06666"/>
                </a:solidFill>
                <a:latin typeface="Karla"/>
                <a:ea typeface="Karla"/>
                <a:cs typeface="Karla"/>
                <a:sym typeface="Karla"/>
              </a:rPr>
              <a:t>Traditional, not as widespread as social media</a:t>
            </a:r>
            <a:endParaRPr b="1" sz="1000">
              <a:solidFill>
                <a:srgbClr val="E06666"/>
              </a:solidFill>
              <a:latin typeface="Karla"/>
              <a:ea typeface="Karla"/>
              <a:cs typeface="Karla"/>
              <a:sym typeface="Karla"/>
            </a:endParaRPr>
          </a:p>
          <a:p>
            <a:pPr indent="-292100" lvl="0" marL="457200" rtl="0" algn="l">
              <a:spcBef>
                <a:spcPts val="0"/>
              </a:spcBef>
              <a:spcAft>
                <a:spcPts val="0"/>
              </a:spcAft>
              <a:buClr>
                <a:srgbClr val="E06666"/>
              </a:buClr>
              <a:buSzPts val="1000"/>
              <a:buFont typeface="Karla"/>
              <a:buChar char="●"/>
            </a:pPr>
            <a:r>
              <a:rPr b="1" lang="en" sz="1000">
                <a:solidFill>
                  <a:srgbClr val="E06666"/>
                </a:solidFill>
                <a:latin typeface="Karla"/>
                <a:ea typeface="Karla"/>
                <a:cs typeface="Karla"/>
                <a:sym typeface="Karla"/>
              </a:rPr>
              <a:t>Can become spammed/ crowded</a:t>
            </a:r>
            <a:endParaRPr b="1" sz="1000">
              <a:solidFill>
                <a:srgbClr val="E06666"/>
              </a:solidFill>
              <a:latin typeface="Karla"/>
              <a:ea typeface="Karla"/>
              <a:cs typeface="Karla"/>
              <a:sym typeface="Karla"/>
            </a:endParaRPr>
          </a:p>
          <a:p>
            <a:pPr indent="-292100" lvl="0" marL="457200" rtl="0" algn="l">
              <a:spcBef>
                <a:spcPts val="0"/>
              </a:spcBef>
              <a:spcAft>
                <a:spcPts val="0"/>
              </a:spcAft>
              <a:buClr>
                <a:srgbClr val="E06666"/>
              </a:buClr>
              <a:buSzPts val="1000"/>
              <a:buFont typeface="Karla"/>
              <a:buChar char="●"/>
            </a:pPr>
            <a:r>
              <a:rPr b="1" lang="en" sz="1000">
                <a:solidFill>
                  <a:srgbClr val="E06666"/>
                </a:solidFill>
                <a:latin typeface="Karla"/>
                <a:ea typeface="Karla"/>
                <a:cs typeface="Karla"/>
                <a:sym typeface="Karla"/>
              </a:rPr>
              <a:t>Hard to find </a:t>
            </a:r>
            <a:endParaRPr b="1" sz="1100">
              <a:solidFill>
                <a:srgbClr val="E06666"/>
              </a:solidFill>
              <a:latin typeface="Karla"/>
              <a:ea typeface="Karla"/>
              <a:cs typeface="Karla"/>
              <a:sym typeface="Karla"/>
            </a:endParaRPr>
          </a:p>
        </p:txBody>
      </p:sp>
      <p:sp>
        <p:nvSpPr>
          <p:cNvPr id="293" name="Google Shape;293;p48"/>
          <p:cNvSpPr txBox="1"/>
          <p:nvPr/>
        </p:nvSpPr>
        <p:spPr>
          <a:xfrm>
            <a:off x="141675" y="1827550"/>
            <a:ext cx="1931700" cy="1510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rgbClr val="70FF20"/>
              </a:buClr>
              <a:buSzPts val="1100"/>
              <a:buFont typeface="Karla"/>
              <a:buChar char="●"/>
            </a:pPr>
            <a:r>
              <a:rPr b="1" lang="en" sz="1100">
                <a:solidFill>
                  <a:srgbClr val="70FF20"/>
                </a:solidFill>
                <a:latin typeface="Karla"/>
                <a:ea typeface="Karla"/>
                <a:cs typeface="Karla"/>
                <a:sym typeface="Karla"/>
              </a:rPr>
              <a:t>Able to access school information: schedules, classes, faculty</a:t>
            </a:r>
            <a:endParaRPr b="1" sz="1100">
              <a:solidFill>
                <a:srgbClr val="70FF20"/>
              </a:solidFill>
              <a:latin typeface="Karla"/>
              <a:ea typeface="Karla"/>
              <a:cs typeface="Karla"/>
              <a:sym typeface="Karla"/>
            </a:endParaRPr>
          </a:p>
          <a:p>
            <a:pPr indent="-298450" lvl="0" marL="457200" rtl="0" algn="l">
              <a:spcBef>
                <a:spcPts val="0"/>
              </a:spcBef>
              <a:spcAft>
                <a:spcPts val="0"/>
              </a:spcAft>
              <a:buClr>
                <a:srgbClr val="70FF20"/>
              </a:buClr>
              <a:buSzPts val="1100"/>
              <a:buFont typeface="Karla"/>
              <a:buChar char="●"/>
            </a:pPr>
            <a:r>
              <a:rPr b="1" lang="en" sz="1100">
                <a:solidFill>
                  <a:srgbClr val="70FF20"/>
                </a:solidFill>
                <a:latin typeface="Karla"/>
                <a:ea typeface="Karla"/>
                <a:cs typeface="Karla"/>
                <a:sym typeface="Karla"/>
              </a:rPr>
              <a:t>All students have access to Quercus</a:t>
            </a:r>
            <a:endParaRPr b="1" sz="1100">
              <a:solidFill>
                <a:srgbClr val="70FF20"/>
              </a:solidFill>
              <a:latin typeface="Karla"/>
              <a:ea typeface="Karla"/>
              <a:cs typeface="Karla"/>
              <a:sym typeface="Karla"/>
            </a:endParaRPr>
          </a:p>
          <a:p>
            <a:pPr indent="-298450" lvl="0" marL="457200" rtl="0" algn="l">
              <a:spcBef>
                <a:spcPts val="0"/>
              </a:spcBef>
              <a:spcAft>
                <a:spcPts val="0"/>
              </a:spcAft>
              <a:buClr>
                <a:srgbClr val="70FF20"/>
              </a:buClr>
              <a:buSzPts val="1100"/>
              <a:buFont typeface="Karla"/>
              <a:buChar char="●"/>
            </a:pPr>
            <a:r>
              <a:rPr b="1" lang="en" sz="1100">
                <a:solidFill>
                  <a:srgbClr val="70FF20"/>
                </a:solidFill>
                <a:latin typeface="Karla"/>
                <a:ea typeface="Karla"/>
                <a:cs typeface="Karla"/>
                <a:sym typeface="Karla"/>
              </a:rPr>
              <a:t>Already a built-in calendar function, announcements</a:t>
            </a:r>
            <a:endParaRPr b="1" sz="1100">
              <a:solidFill>
                <a:srgbClr val="70FF20"/>
              </a:solidFill>
              <a:latin typeface="Karla"/>
              <a:ea typeface="Karla"/>
              <a:cs typeface="Karla"/>
              <a:sym typeface="Karla"/>
            </a:endParaRPr>
          </a:p>
        </p:txBody>
      </p:sp>
      <p:sp>
        <p:nvSpPr>
          <p:cNvPr id="294" name="Google Shape;294;p48"/>
          <p:cNvSpPr txBox="1"/>
          <p:nvPr/>
        </p:nvSpPr>
        <p:spPr>
          <a:xfrm>
            <a:off x="7070600" y="1816350"/>
            <a:ext cx="1931700" cy="1164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rgbClr val="E06666"/>
              </a:buClr>
              <a:buSzPts val="1200"/>
              <a:buFont typeface="Montserrat"/>
              <a:buChar char="●"/>
            </a:pPr>
            <a:r>
              <a:rPr b="1" lang="en" sz="1200">
                <a:solidFill>
                  <a:srgbClr val="E06666"/>
                </a:solidFill>
                <a:latin typeface="Montserrat"/>
                <a:ea typeface="Montserrat"/>
                <a:cs typeface="Montserrat"/>
                <a:sym typeface="Montserrat"/>
              </a:rPr>
              <a:t>Quercus already has a set design, not much design freedom</a:t>
            </a:r>
            <a:endParaRPr b="1" sz="1200">
              <a:solidFill>
                <a:srgbClr val="E06666"/>
              </a:solidFill>
              <a:latin typeface="Montserrat"/>
              <a:ea typeface="Montserrat"/>
              <a:cs typeface="Montserrat"/>
              <a:sym typeface="Montserrat"/>
            </a:endParaRPr>
          </a:p>
          <a:p>
            <a:pPr indent="0" lvl="0" marL="457200" rtl="0" algn="l">
              <a:spcBef>
                <a:spcPts val="0"/>
              </a:spcBef>
              <a:spcAft>
                <a:spcPts val="0"/>
              </a:spcAft>
              <a:buNone/>
            </a:pPr>
            <a:r>
              <a:t/>
            </a:r>
            <a:endParaRPr b="1" sz="1200">
              <a:solidFill>
                <a:srgbClr val="E06666"/>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2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282"/>
                                        </p:tgtEl>
                                      </p:cBhvr>
                                    </p:animEffect>
                                    <p:set>
                                      <p:cBhvr>
                                        <p:cTn dur="1" fill="hold">
                                          <p:stCondLst>
                                            <p:cond delay="200"/>
                                          </p:stCondLst>
                                        </p:cTn>
                                        <p:tgtEl>
                                          <p:spTgt spid="28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6"/>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2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281"/>
                                        </p:tgtEl>
                                      </p:cBhvr>
                                    </p:animEffect>
                                    <p:set>
                                      <p:cBhvr>
                                        <p:cTn dur="1" fill="hold">
                                          <p:stCondLst>
                                            <p:cond delay="200"/>
                                          </p:stCondLst>
                                        </p:cTn>
                                        <p:tgtEl>
                                          <p:spTgt spid="28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8"/>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2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280"/>
                                        </p:tgtEl>
                                      </p:cBhvr>
                                    </p:animEffect>
                                    <p:set>
                                      <p:cBhvr>
                                        <p:cTn dur="1" fill="hold">
                                          <p:stCondLst>
                                            <p:cond delay="200"/>
                                          </p:stCondLst>
                                        </p:cTn>
                                        <p:tgtEl>
                                          <p:spTgt spid="28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8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0"/>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
                                        <p:tgtEl>
                                          <p:spTgt spid="278"/>
                                        </p:tgtEl>
                                      </p:cBhvr>
                                    </p:animEffect>
                                    <p:set>
                                      <p:cBhvr>
                                        <p:cTn dur="1" fill="hold">
                                          <p:stCondLst>
                                            <p:cond delay="200"/>
                                          </p:stCondLst>
                                        </p:cTn>
                                        <p:tgtEl>
                                          <p:spTgt spid="2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92"/>
                                        </p:tgtEl>
                                        <p:attrNameLst>
                                          <p:attrName>style.visibility</p:attrName>
                                        </p:attrNameLst>
                                      </p:cBhvr>
                                      <p:to>
                                        <p:strVal val="hidden"/>
                                      </p:to>
                                    </p:set>
                                  </p:childTnLst>
                                </p:cTn>
                              </p:par>
                            </p:childTnLst>
                          </p:cTn>
                        </p:par>
                        <p:par>
                          <p:cTn fill="hold">
                            <p:stCondLst>
                              <p:cond delay="200"/>
                            </p:stCondLst>
                            <p:childTnLst>
                              <p:par>
                                <p:cTn fill="hold" nodeType="after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Our Solution</a:t>
            </a:r>
            <a:endParaRPr b="1">
              <a:solidFill>
                <a:srgbClr val="FFFFFF"/>
              </a:solidFill>
              <a:latin typeface="Montserrat"/>
              <a:ea typeface="Montserrat"/>
              <a:cs typeface="Montserrat"/>
              <a:sym typeface="Montserrat"/>
            </a:endParaRPr>
          </a:p>
        </p:txBody>
      </p:sp>
      <p:pic>
        <p:nvPicPr>
          <p:cNvPr id="300" name="Google Shape;300;p49"/>
          <p:cNvPicPr preferRelativeResize="0"/>
          <p:nvPr/>
        </p:nvPicPr>
        <p:blipFill rotWithShape="1">
          <a:blip r:embed="rId3">
            <a:alphaModFix/>
          </a:blip>
          <a:srcRect b="0" l="0" r="0" t="17972"/>
          <a:stretch/>
        </p:blipFill>
        <p:spPr>
          <a:xfrm>
            <a:off x="965275" y="1390000"/>
            <a:ext cx="4952123" cy="3046597"/>
          </a:xfrm>
          <a:prstGeom prst="rect">
            <a:avLst/>
          </a:prstGeom>
          <a:noFill/>
          <a:ln>
            <a:noFill/>
          </a:ln>
        </p:spPr>
      </p:pic>
      <p:sp>
        <p:nvSpPr>
          <p:cNvPr id="301" name="Google Shape;301;p49"/>
          <p:cNvSpPr txBox="1"/>
          <p:nvPr/>
        </p:nvSpPr>
        <p:spPr>
          <a:xfrm>
            <a:off x="6427650" y="1133250"/>
            <a:ext cx="2135100" cy="35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Karla"/>
                <a:ea typeface="Karla"/>
                <a:cs typeface="Karla"/>
                <a:sym typeface="Karla"/>
              </a:rPr>
              <a:t>Takeaways</a:t>
            </a:r>
            <a:endParaRPr b="1" sz="1200">
              <a:solidFill>
                <a:srgbClr val="FFFFFF"/>
              </a:solidFill>
              <a:latin typeface="Karla"/>
              <a:ea typeface="Karla"/>
              <a:cs typeface="Karla"/>
              <a:sym typeface="Karla"/>
            </a:endParaRPr>
          </a:p>
          <a:p>
            <a:pPr indent="0" lvl="0" marL="0" rtl="0" algn="l">
              <a:spcBef>
                <a:spcPts val="0"/>
              </a:spcBef>
              <a:spcAft>
                <a:spcPts val="0"/>
              </a:spcAft>
              <a:buNone/>
            </a:pPr>
            <a:r>
              <a:rPr lang="en" sz="1200">
                <a:solidFill>
                  <a:srgbClr val="FFFFFF"/>
                </a:solidFill>
                <a:latin typeface="Karla"/>
                <a:ea typeface="Karla"/>
                <a:cs typeface="Karla"/>
                <a:sym typeface="Karla"/>
              </a:rPr>
              <a:t>Connecting a student’s time schedule and bringing all events across all different platforms into one location </a:t>
            </a:r>
            <a:endParaRPr sz="1200">
              <a:solidFill>
                <a:srgbClr val="FFFFFF"/>
              </a:solidFill>
              <a:latin typeface="Karla"/>
              <a:ea typeface="Karla"/>
              <a:cs typeface="Karla"/>
              <a:sym typeface="Karla"/>
            </a:endParaRPr>
          </a:p>
          <a:p>
            <a:pPr indent="0" lvl="0" marL="0" rtl="0" algn="l">
              <a:spcBef>
                <a:spcPts val="0"/>
              </a:spcBef>
              <a:spcAft>
                <a:spcPts val="0"/>
              </a:spcAft>
              <a:buNone/>
            </a:pPr>
            <a:r>
              <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Char char="●"/>
            </a:pPr>
            <a:r>
              <a:rPr lang="en" sz="1200">
                <a:solidFill>
                  <a:srgbClr val="FFFFFF"/>
                </a:solidFill>
                <a:latin typeface="Karla"/>
                <a:ea typeface="Karla"/>
                <a:cs typeface="Karla"/>
                <a:sym typeface="Karla"/>
              </a:rPr>
              <a:t>Reward System</a:t>
            </a:r>
            <a:endParaRPr sz="1200">
              <a:solidFill>
                <a:srgbClr val="FFFFFF"/>
              </a:solidFill>
              <a:latin typeface="Karla"/>
              <a:ea typeface="Karla"/>
              <a:cs typeface="Karla"/>
              <a:sym typeface="Karla"/>
            </a:endParaRPr>
          </a:p>
          <a:p>
            <a:pPr indent="-304800" lvl="1" marL="914400" rtl="0" algn="l">
              <a:spcBef>
                <a:spcPts val="0"/>
              </a:spcBef>
              <a:spcAft>
                <a:spcPts val="0"/>
              </a:spcAft>
              <a:buClr>
                <a:srgbClr val="FFFFFF"/>
              </a:buClr>
              <a:buSzPts val="1200"/>
              <a:buFont typeface="Karla"/>
              <a:buChar char="○"/>
            </a:pPr>
            <a:r>
              <a:rPr lang="en" sz="1200">
                <a:solidFill>
                  <a:srgbClr val="FFFFFF"/>
                </a:solidFill>
                <a:latin typeface="Karla"/>
                <a:ea typeface="Karla"/>
                <a:cs typeface="Karla"/>
                <a:sym typeface="Karla"/>
              </a:rPr>
              <a:t>Badges</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Char char="●"/>
            </a:pPr>
            <a:r>
              <a:rPr lang="en" sz="1200">
                <a:solidFill>
                  <a:srgbClr val="FFFFFF"/>
                </a:solidFill>
                <a:latin typeface="Karla"/>
                <a:ea typeface="Karla"/>
                <a:cs typeface="Karla"/>
                <a:sym typeface="Karla"/>
              </a:rPr>
              <a:t>Schedule, exam conflict easily identified</a:t>
            </a:r>
            <a:endParaRPr sz="1200">
              <a:solidFill>
                <a:srgbClr val="FFFFFF"/>
              </a:solidFill>
              <a:latin typeface="Karla"/>
              <a:ea typeface="Karla"/>
              <a:cs typeface="Karla"/>
              <a:sym typeface="Karla"/>
            </a:endParaRPr>
          </a:p>
          <a:p>
            <a:pPr indent="-304800" lvl="1" marL="914400" rtl="0" algn="l">
              <a:spcBef>
                <a:spcPts val="0"/>
              </a:spcBef>
              <a:spcAft>
                <a:spcPts val="0"/>
              </a:spcAft>
              <a:buClr>
                <a:srgbClr val="FFFFFF"/>
              </a:buClr>
              <a:buSzPts val="1200"/>
              <a:buFont typeface="Karla"/>
              <a:buChar char="○"/>
            </a:pPr>
            <a:r>
              <a:rPr lang="en" sz="1200">
                <a:solidFill>
                  <a:srgbClr val="FFFFFF"/>
                </a:solidFill>
                <a:latin typeface="Karla"/>
                <a:ea typeface="Karla"/>
                <a:cs typeface="Karla"/>
                <a:sym typeface="Karla"/>
              </a:rPr>
              <a:t>Colour-coded, built-in calendar</a:t>
            </a:r>
            <a:endParaRPr sz="1200">
              <a:solidFill>
                <a:srgbClr val="FFFFFF"/>
              </a:solidFill>
              <a:latin typeface="Karla"/>
              <a:ea typeface="Karla"/>
              <a:cs typeface="Karla"/>
              <a:sym typeface="Karla"/>
            </a:endParaRPr>
          </a:p>
          <a:p>
            <a:pPr indent="0" lvl="0" marL="457200" marR="0" rtl="0" algn="l">
              <a:lnSpc>
                <a:spcPct val="100000"/>
              </a:lnSpc>
              <a:spcBef>
                <a:spcPts val="0"/>
              </a:spcBef>
              <a:spcAft>
                <a:spcPts val="0"/>
              </a:spcAft>
              <a:buNone/>
            </a:pPr>
            <a:r>
              <a:t/>
            </a:r>
            <a:endParaRPr sz="1200">
              <a:solidFill>
                <a:srgbClr val="FFFFFF"/>
              </a:solidFill>
              <a:latin typeface="Karla"/>
              <a:ea typeface="Karla"/>
              <a:cs typeface="Karla"/>
              <a:sym typeface="Karl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0"/>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Low-Fidelity </a:t>
            </a:r>
            <a:endParaRPr>
              <a:solidFill>
                <a:srgbClr val="434343"/>
              </a:solidFill>
            </a:endParaRPr>
          </a:p>
        </p:txBody>
      </p:sp>
      <p:sp>
        <p:nvSpPr>
          <p:cNvPr id="307" name="Google Shape;307;p50"/>
          <p:cNvSpPr txBox="1"/>
          <p:nvPr>
            <p:ph idx="1" type="subTitle"/>
          </p:nvPr>
        </p:nvSpPr>
        <p:spPr>
          <a:xfrm>
            <a:off x="6724950" y="3265700"/>
            <a:ext cx="19062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Heuristic Evaluations w/ Experts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3"/>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CHI 2019</a:t>
            </a:r>
            <a:endParaRPr>
              <a:solidFill>
                <a:srgbClr val="434343"/>
              </a:solidFill>
            </a:endParaRPr>
          </a:p>
        </p:txBody>
      </p:sp>
      <p:sp>
        <p:nvSpPr>
          <p:cNvPr id="175" name="Google Shape;175;p33"/>
          <p:cNvSpPr txBox="1"/>
          <p:nvPr>
            <p:ph idx="1" type="subTitle"/>
          </p:nvPr>
        </p:nvSpPr>
        <p:spPr>
          <a:xfrm>
            <a:off x="6724950" y="3265700"/>
            <a:ext cx="19062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Theme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51"/>
          <p:cNvPicPr preferRelativeResize="0"/>
          <p:nvPr/>
        </p:nvPicPr>
        <p:blipFill>
          <a:blip r:embed="rId3">
            <a:alphaModFix/>
          </a:blip>
          <a:stretch>
            <a:fillRect/>
          </a:stretch>
        </p:blipFill>
        <p:spPr>
          <a:xfrm rot="-5400000">
            <a:off x="3643112" y="-355437"/>
            <a:ext cx="4383025" cy="5855900"/>
          </a:xfrm>
          <a:prstGeom prst="rect">
            <a:avLst/>
          </a:prstGeom>
          <a:noFill/>
          <a:ln>
            <a:noFill/>
          </a:ln>
        </p:spPr>
      </p:pic>
      <p:pic>
        <p:nvPicPr>
          <p:cNvPr id="313" name="Google Shape;313;p51"/>
          <p:cNvPicPr preferRelativeResize="0"/>
          <p:nvPr/>
        </p:nvPicPr>
        <p:blipFill>
          <a:blip r:embed="rId4">
            <a:alphaModFix/>
          </a:blip>
          <a:stretch>
            <a:fillRect/>
          </a:stretch>
        </p:blipFill>
        <p:spPr>
          <a:xfrm rot="-5400000">
            <a:off x="3650050" y="-362375"/>
            <a:ext cx="4383025" cy="5869775"/>
          </a:xfrm>
          <a:prstGeom prst="rect">
            <a:avLst/>
          </a:prstGeom>
          <a:noFill/>
          <a:ln>
            <a:noFill/>
          </a:ln>
        </p:spPr>
      </p:pic>
      <p:pic>
        <p:nvPicPr>
          <p:cNvPr id="314" name="Google Shape;314;p51"/>
          <p:cNvPicPr preferRelativeResize="0"/>
          <p:nvPr/>
        </p:nvPicPr>
        <p:blipFill>
          <a:blip r:embed="rId5">
            <a:alphaModFix/>
          </a:blip>
          <a:stretch>
            <a:fillRect/>
          </a:stretch>
        </p:blipFill>
        <p:spPr>
          <a:xfrm rot="-5400000">
            <a:off x="3642962" y="-355288"/>
            <a:ext cx="4380725" cy="5853300"/>
          </a:xfrm>
          <a:prstGeom prst="rect">
            <a:avLst/>
          </a:prstGeom>
          <a:noFill/>
          <a:ln>
            <a:noFill/>
          </a:ln>
        </p:spPr>
      </p:pic>
      <p:sp>
        <p:nvSpPr>
          <p:cNvPr id="315" name="Google Shape;315;p51"/>
          <p:cNvSpPr txBox="1"/>
          <p:nvPr>
            <p:ph type="title"/>
          </p:nvPr>
        </p:nvSpPr>
        <p:spPr>
          <a:xfrm>
            <a:off x="185900" y="381000"/>
            <a:ext cx="25578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The Prototype</a:t>
            </a:r>
            <a:endParaRPr b="1">
              <a:solidFill>
                <a:srgbClr val="FFFFFF"/>
              </a:solidFill>
              <a:latin typeface="Montserrat"/>
              <a:ea typeface="Montserrat"/>
              <a:cs typeface="Montserrat"/>
              <a:sym typeface="Montserrat"/>
            </a:endParaRPr>
          </a:p>
        </p:txBody>
      </p:sp>
      <p:pic>
        <p:nvPicPr>
          <p:cNvPr id="316" name="Google Shape;316;p51"/>
          <p:cNvPicPr preferRelativeResize="0"/>
          <p:nvPr/>
        </p:nvPicPr>
        <p:blipFill>
          <a:blip r:embed="rId6">
            <a:alphaModFix/>
          </a:blip>
          <a:stretch>
            <a:fillRect/>
          </a:stretch>
        </p:blipFill>
        <p:spPr>
          <a:xfrm rot="-5400000">
            <a:off x="3640100" y="-352425"/>
            <a:ext cx="4381500" cy="584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316"/>
                                        </p:tgtEl>
                                      </p:cBhvr>
                                    </p:animEffect>
                                    <p:set>
                                      <p:cBhvr>
                                        <p:cTn dur="1" fill="hold">
                                          <p:stCondLst>
                                            <p:cond delay="300"/>
                                          </p:stCondLst>
                                        </p:cTn>
                                        <p:tgtEl>
                                          <p:spTgt spid="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200"/>
                                        <p:tgtEl>
                                          <p:spTgt spid="314"/>
                                        </p:tgtEl>
                                      </p:cBhvr>
                                    </p:animEffect>
                                  </p:childTnLst>
                                </p:cTn>
                              </p:par>
                              <p:par>
                                <p:cTn fill="hold" nodeType="withEffect" presetClass="exit" presetID="10" presetSubtype="0">
                                  <p:stCondLst>
                                    <p:cond delay="0"/>
                                  </p:stCondLst>
                                  <p:childTnLst>
                                    <p:animEffect filter="fade" transition="out">
                                      <p:cBhvr>
                                        <p:cTn dur="300"/>
                                        <p:tgtEl>
                                          <p:spTgt spid="314"/>
                                        </p:tgtEl>
                                      </p:cBhvr>
                                    </p:animEffect>
                                    <p:set>
                                      <p:cBhvr>
                                        <p:cTn dur="1" fill="hold">
                                          <p:stCondLst>
                                            <p:cond delay="300"/>
                                          </p:stCondLst>
                                        </p:cTn>
                                        <p:tgtEl>
                                          <p:spTgt spid="3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200"/>
                                        <p:tgtEl>
                                          <p:spTgt spid="313"/>
                                        </p:tgtEl>
                                      </p:cBhvr>
                                    </p:animEffect>
                                  </p:childTnLst>
                                </p:cTn>
                              </p:par>
                              <p:par>
                                <p:cTn fill="hold" nodeType="withEffect" presetClass="exit" presetID="10" presetSubtype="0">
                                  <p:stCondLst>
                                    <p:cond delay="0"/>
                                  </p:stCondLst>
                                  <p:childTnLst>
                                    <p:animEffect filter="fade" transition="out">
                                      <p:cBhvr>
                                        <p:cTn dur="300"/>
                                        <p:tgtEl>
                                          <p:spTgt spid="313"/>
                                        </p:tgtEl>
                                      </p:cBhvr>
                                    </p:animEffect>
                                    <p:set>
                                      <p:cBhvr>
                                        <p:cTn dur="1" fill="hold">
                                          <p:stCondLst>
                                            <p:cond delay="300"/>
                                          </p:stCondLst>
                                        </p:cTn>
                                        <p:tgtEl>
                                          <p:spTgt spid="31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300"/>
                                        <p:tgtEl>
                                          <p:spTgt spid="312"/>
                                        </p:tgtEl>
                                      </p:cBhvr>
                                    </p:animEffect>
                                  </p:childTnLst>
                                </p:cTn>
                              </p:par>
                              <p:par>
                                <p:cTn fill="hold" nodeType="withEffect" presetClass="exit" presetID="10" presetSubtype="0">
                                  <p:stCondLst>
                                    <p:cond delay="0"/>
                                  </p:stCondLst>
                                  <p:childTnLst>
                                    <p:animEffect filter="fade" transition="out">
                                      <p:cBhvr>
                                        <p:cTn dur="300"/>
                                        <p:tgtEl>
                                          <p:spTgt spid="312"/>
                                        </p:tgtEl>
                                      </p:cBhvr>
                                    </p:animEffect>
                                    <p:set>
                                      <p:cBhvr>
                                        <p:cTn dur="1" fill="hold">
                                          <p:stCondLst>
                                            <p:cond delay="300"/>
                                          </p:stCondLst>
                                        </p:cTn>
                                        <p:tgtEl>
                                          <p:spTgt spid="31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Heuristic</a:t>
            </a:r>
            <a:r>
              <a:rPr lang="en">
                <a:solidFill>
                  <a:srgbClr val="434343"/>
                </a:solidFill>
              </a:rPr>
              <a:t> Evaluation</a:t>
            </a:r>
            <a:endParaRPr>
              <a:solidFill>
                <a:srgbClr val="434343"/>
              </a:solidFill>
            </a:endParaRPr>
          </a:p>
        </p:txBody>
      </p:sp>
      <p:sp>
        <p:nvSpPr>
          <p:cNvPr id="322" name="Google Shape;322;p52"/>
          <p:cNvSpPr txBox="1"/>
          <p:nvPr>
            <p:ph idx="1" type="body"/>
          </p:nvPr>
        </p:nvSpPr>
        <p:spPr>
          <a:xfrm>
            <a:off x="838250" y="1504950"/>
            <a:ext cx="5324100" cy="3109500"/>
          </a:xfrm>
          <a:prstGeom prst="rect">
            <a:avLst/>
          </a:prstGeom>
        </p:spPr>
        <p:txBody>
          <a:bodyPr anchorCtr="0" anchor="t" bIns="91425" lIns="91425" spcFirstLastPara="1" rIns="91425" wrap="square" tIns="91425">
            <a:noAutofit/>
          </a:bodyPr>
          <a:lstStyle/>
          <a:p>
            <a:pPr indent="-304800" lvl="0" marL="673100" rtl="0" algn="l">
              <a:lnSpc>
                <a:spcPct val="150000"/>
              </a:lnSpc>
              <a:spcBef>
                <a:spcPts val="0"/>
              </a:spcBef>
              <a:spcAft>
                <a:spcPts val="0"/>
              </a:spcAft>
              <a:buClr>
                <a:srgbClr val="434343"/>
              </a:buClr>
              <a:buSzPts val="1200"/>
              <a:buFont typeface="Karla"/>
              <a:buAutoNum type="arabicPeriod"/>
            </a:pPr>
            <a:r>
              <a:rPr b="1" lang="en" sz="1200">
                <a:solidFill>
                  <a:srgbClr val="434343"/>
                </a:solidFill>
              </a:rPr>
              <a:t>Visibility of system status</a:t>
            </a:r>
            <a:endParaRPr b="1" sz="1200">
              <a:solidFill>
                <a:srgbClr val="434343"/>
              </a:solidFill>
            </a:endParaRPr>
          </a:p>
          <a:p>
            <a:pPr indent="-304800" lvl="0" marL="673100" rtl="0" algn="l">
              <a:lnSpc>
                <a:spcPct val="150000"/>
              </a:lnSpc>
              <a:spcBef>
                <a:spcPts val="0"/>
              </a:spcBef>
              <a:spcAft>
                <a:spcPts val="0"/>
              </a:spcAft>
              <a:buClr>
                <a:srgbClr val="434343"/>
              </a:buClr>
              <a:buSzPts val="1200"/>
              <a:buFont typeface="Karla"/>
              <a:buAutoNum type="arabicPeriod"/>
            </a:pPr>
            <a:r>
              <a:rPr lang="en" sz="1200">
                <a:solidFill>
                  <a:srgbClr val="434343"/>
                </a:solidFill>
              </a:rPr>
              <a:t>Match between system and the real world</a:t>
            </a:r>
            <a:endParaRPr sz="1200">
              <a:solidFill>
                <a:srgbClr val="434343"/>
              </a:solidFill>
            </a:endParaRPr>
          </a:p>
          <a:p>
            <a:pPr indent="-304800" lvl="0" marL="673100" rtl="0" algn="l">
              <a:lnSpc>
                <a:spcPct val="150000"/>
              </a:lnSpc>
              <a:spcBef>
                <a:spcPts val="0"/>
              </a:spcBef>
              <a:spcAft>
                <a:spcPts val="0"/>
              </a:spcAft>
              <a:buClr>
                <a:srgbClr val="434343"/>
              </a:buClr>
              <a:buSzPts val="1200"/>
              <a:buFont typeface="Karla"/>
              <a:buAutoNum type="arabicPeriod"/>
            </a:pPr>
            <a:r>
              <a:rPr b="1" lang="en" sz="1200">
                <a:solidFill>
                  <a:srgbClr val="434343"/>
                </a:solidFill>
              </a:rPr>
              <a:t>User control and freedom</a:t>
            </a:r>
            <a:endParaRPr b="1" sz="1200">
              <a:solidFill>
                <a:srgbClr val="434343"/>
              </a:solidFill>
            </a:endParaRPr>
          </a:p>
          <a:p>
            <a:pPr indent="-304800" lvl="0" marL="673100" rtl="0" algn="l">
              <a:lnSpc>
                <a:spcPct val="150000"/>
              </a:lnSpc>
              <a:spcBef>
                <a:spcPts val="0"/>
              </a:spcBef>
              <a:spcAft>
                <a:spcPts val="0"/>
              </a:spcAft>
              <a:buClr>
                <a:srgbClr val="434343"/>
              </a:buClr>
              <a:buSzPts val="1200"/>
              <a:buFont typeface="Karla"/>
              <a:buAutoNum type="arabicPeriod"/>
            </a:pPr>
            <a:r>
              <a:rPr lang="en" sz="1200">
                <a:solidFill>
                  <a:srgbClr val="434343"/>
                </a:solidFill>
              </a:rPr>
              <a:t>Consistency and standards</a:t>
            </a:r>
            <a:endParaRPr sz="1200">
              <a:solidFill>
                <a:srgbClr val="434343"/>
              </a:solidFill>
            </a:endParaRPr>
          </a:p>
          <a:p>
            <a:pPr indent="-304800" lvl="0" marL="673100" rtl="0" algn="l">
              <a:lnSpc>
                <a:spcPct val="150000"/>
              </a:lnSpc>
              <a:spcBef>
                <a:spcPts val="0"/>
              </a:spcBef>
              <a:spcAft>
                <a:spcPts val="0"/>
              </a:spcAft>
              <a:buClr>
                <a:srgbClr val="434343"/>
              </a:buClr>
              <a:buSzPts val="1200"/>
              <a:buFont typeface="Karla"/>
              <a:buAutoNum type="arabicPeriod"/>
            </a:pPr>
            <a:r>
              <a:rPr lang="en" sz="1200">
                <a:solidFill>
                  <a:srgbClr val="434343"/>
                </a:solidFill>
              </a:rPr>
              <a:t>Error prevention</a:t>
            </a:r>
            <a:endParaRPr sz="1200">
              <a:solidFill>
                <a:srgbClr val="434343"/>
              </a:solidFill>
            </a:endParaRPr>
          </a:p>
          <a:p>
            <a:pPr indent="-304800" lvl="0" marL="673100" rtl="0" algn="l">
              <a:lnSpc>
                <a:spcPct val="150000"/>
              </a:lnSpc>
              <a:spcBef>
                <a:spcPts val="0"/>
              </a:spcBef>
              <a:spcAft>
                <a:spcPts val="0"/>
              </a:spcAft>
              <a:buClr>
                <a:srgbClr val="434343"/>
              </a:buClr>
              <a:buSzPts val="1200"/>
              <a:buFont typeface="Karla"/>
              <a:buAutoNum type="arabicPeriod"/>
            </a:pPr>
            <a:r>
              <a:rPr lang="en" sz="1200">
                <a:solidFill>
                  <a:srgbClr val="434343"/>
                </a:solidFill>
              </a:rPr>
              <a:t>Recognition rather than recall</a:t>
            </a:r>
            <a:endParaRPr sz="1200">
              <a:solidFill>
                <a:srgbClr val="434343"/>
              </a:solidFill>
            </a:endParaRPr>
          </a:p>
          <a:p>
            <a:pPr indent="-304800" lvl="0" marL="673100" rtl="0" algn="l">
              <a:lnSpc>
                <a:spcPct val="150000"/>
              </a:lnSpc>
              <a:spcBef>
                <a:spcPts val="0"/>
              </a:spcBef>
              <a:spcAft>
                <a:spcPts val="0"/>
              </a:spcAft>
              <a:buClr>
                <a:srgbClr val="434343"/>
              </a:buClr>
              <a:buSzPts val="1200"/>
              <a:buFont typeface="Karla"/>
              <a:buAutoNum type="arabicPeriod"/>
            </a:pPr>
            <a:r>
              <a:rPr lang="en" sz="1200">
                <a:solidFill>
                  <a:srgbClr val="434343"/>
                </a:solidFill>
              </a:rPr>
              <a:t>Flexibility and efficiency of use</a:t>
            </a:r>
            <a:endParaRPr sz="1200">
              <a:solidFill>
                <a:srgbClr val="434343"/>
              </a:solidFill>
            </a:endParaRPr>
          </a:p>
          <a:p>
            <a:pPr indent="-304800" lvl="0" marL="673100" rtl="0" algn="l">
              <a:lnSpc>
                <a:spcPct val="150000"/>
              </a:lnSpc>
              <a:spcBef>
                <a:spcPts val="0"/>
              </a:spcBef>
              <a:spcAft>
                <a:spcPts val="0"/>
              </a:spcAft>
              <a:buClr>
                <a:srgbClr val="434343"/>
              </a:buClr>
              <a:buSzPts val="1200"/>
              <a:buFont typeface="Karla"/>
              <a:buAutoNum type="arabicPeriod"/>
            </a:pPr>
            <a:r>
              <a:rPr lang="en" sz="1200">
                <a:solidFill>
                  <a:srgbClr val="434343"/>
                </a:solidFill>
              </a:rPr>
              <a:t>Aesthetic and minimalist design</a:t>
            </a:r>
            <a:endParaRPr sz="1200">
              <a:solidFill>
                <a:srgbClr val="434343"/>
              </a:solidFill>
            </a:endParaRPr>
          </a:p>
          <a:p>
            <a:pPr indent="-304800" lvl="0" marL="673100" rtl="0" algn="l">
              <a:lnSpc>
                <a:spcPct val="150000"/>
              </a:lnSpc>
              <a:spcBef>
                <a:spcPts val="0"/>
              </a:spcBef>
              <a:spcAft>
                <a:spcPts val="0"/>
              </a:spcAft>
              <a:buClr>
                <a:srgbClr val="434343"/>
              </a:buClr>
              <a:buSzPts val="1200"/>
              <a:buFont typeface="Karla"/>
              <a:buAutoNum type="arabicPeriod"/>
            </a:pPr>
            <a:r>
              <a:rPr lang="en" sz="1200">
                <a:solidFill>
                  <a:srgbClr val="434343"/>
                </a:solidFill>
              </a:rPr>
              <a:t>Help users recognize, diagnose, and recover from errors</a:t>
            </a:r>
            <a:endParaRPr sz="1200">
              <a:solidFill>
                <a:srgbClr val="434343"/>
              </a:solidFill>
            </a:endParaRPr>
          </a:p>
          <a:p>
            <a:pPr indent="-304800" lvl="0" marL="673100" rtl="0" algn="l">
              <a:lnSpc>
                <a:spcPct val="150000"/>
              </a:lnSpc>
              <a:spcBef>
                <a:spcPts val="0"/>
              </a:spcBef>
              <a:spcAft>
                <a:spcPts val="0"/>
              </a:spcAft>
              <a:buClr>
                <a:srgbClr val="434343"/>
              </a:buClr>
              <a:buSzPts val="1200"/>
              <a:buFont typeface="Karla"/>
              <a:buAutoNum type="arabicPeriod"/>
            </a:pPr>
            <a:r>
              <a:rPr b="1" lang="en" sz="1200">
                <a:solidFill>
                  <a:srgbClr val="434343"/>
                </a:solidFill>
              </a:rPr>
              <a:t>Help and documentation</a:t>
            </a:r>
            <a:endParaRPr b="1">
              <a:solidFill>
                <a:srgbClr val="43434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Visibility of System Status</a:t>
            </a:r>
            <a:endParaRPr>
              <a:solidFill>
                <a:srgbClr val="434343"/>
              </a:solidFill>
            </a:endParaRPr>
          </a:p>
        </p:txBody>
      </p:sp>
      <p:sp>
        <p:nvSpPr>
          <p:cNvPr id="328" name="Google Shape;328;p53"/>
          <p:cNvSpPr txBox="1"/>
          <p:nvPr>
            <p:ph idx="1" type="body"/>
          </p:nvPr>
        </p:nvSpPr>
        <p:spPr>
          <a:xfrm>
            <a:off x="2203050" y="1504950"/>
            <a:ext cx="4022700" cy="1066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u="sng">
                <a:solidFill>
                  <a:srgbClr val="434343"/>
                </a:solidFill>
              </a:rPr>
              <a:t>Minimalistic</a:t>
            </a:r>
            <a:r>
              <a:rPr lang="en">
                <a:solidFill>
                  <a:srgbClr val="434343"/>
                </a:solidFill>
              </a:rPr>
              <a:t> design</a:t>
            </a:r>
            <a:endParaRPr>
              <a:solidFill>
                <a:srgbClr val="434343"/>
              </a:solidFill>
            </a:endParaRPr>
          </a:p>
          <a:p>
            <a:pPr indent="0" lvl="0" marL="0" rtl="0" algn="l">
              <a:spcBef>
                <a:spcPts val="600"/>
              </a:spcBef>
              <a:spcAft>
                <a:spcPts val="0"/>
              </a:spcAft>
              <a:buNone/>
            </a:pPr>
            <a:r>
              <a:rPr lang="en">
                <a:solidFill>
                  <a:srgbClr val="434343"/>
                </a:solidFill>
              </a:rPr>
              <a:t>Overall intuitive navigation</a:t>
            </a:r>
            <a:endParaRPr>
              <a:solidFill>
                <a:srgbClr val="434343"/>
              </a:solidFill>
            </a:endParaRPr>
          </a:p>
          <a:p>
            <a:pPr indent="0" lvl="0" marL="0" rtl="0" algn="l">
              <a:spcBef>
                <a:spcPts val="600"/>
              </a:spcBef>
              <a:spcAft>
                <a:spcPts val="0"/>
              </a:spcAft>
              <a:buNone/>
            </a:pPr>
            <a:r>
              <a:t/>
            </a:r>
            <a:endParaRPr>
              <a:solidFill>
                <a:srgbClr val="434343"/>
              </a:solidFill>
            </a:endParaRPr>
          </a:p>
          <a:p>
            <a:pPr indent="0" lvl="0" marL="0" rtl="0" algn="l">
              <a:spcBef>
                <a:spcPts val="600"/>
              </a:spcBef>
              <a:spcAft>
                <a:spcPts val="0"/>
              </a:spcAft>
              <a:buNone/>
            </a:pPr>
            <a:r>
              <a:t/>
            </a:r>
            <a:endParaRPr>
              <a:solidFill>
                <a:srgbClr val="434343"/>
              </a:solidFill>
            </a:endParaRPr>
          </a:p>
          <a:p>
            <a:pPr indent="0" lvl="0" marL="0" rtl="0" algn="l">
              <a:spcBef>
                <a:spcPts val="600"/>
              </a:spcBef>
              <a:spcAft>
                <a:spcPts val="0"/>
              </a:spcAft>
              <a:buNone/>
            </a:pPr>
            <a:r>
              <a:t/>
            </a:r>
            <a:endParaRPr>
              <a:solidFill>
                <a:srgbClr val="434343"/>
              </a:solidFill>
            </a:endParaRPr>
          </a:p>
          <a:p>
            <a:pPr indent="0" lvl="0" marL="0" rtl="0" algn="l">
              <a:spcBef>
                <a:spcPts val="600"/>
              </a:spcBef>
              <a:spcAft>
                <a:spcPts val="0"/>
              </a:spcAft>
              <a:buNone/>
            </a:pPr>
            <a:r>
              <a:t/>
            </a:r>
            <a:endParaRPr>
              <a:solidFill>
                <a:srgbClr val="434343"/>
              </a:solidFill>
            </a:endParaRPr>
          </a:p>
        </p:txBody>
      </p:sp>
      <p:pic>
        <p:nvPicPr>
          <p:cNvPr id="329" name="Google Shape;329;p53"/>
          <p:cNvPicPr preferRelativeResize="0"/>
          <p:nvPr/>
        </p:nvPicPr>
        <p:blipFill>
          <a:blip r:embed="rId3">
            <a:alphaModFix/>
          </a:blip>
          <a:stretch>
            <a:fillRect/>
          </a:stretch>
        </p:blipFill>
        <p:spPr>
          <a:xfrm>
            <a:off x="675725" y="1504950"/>
            <a:ext cx="1066800" cy="1066800"/>
          </a:xfrm>
          <a:prstGeom prst="rect">
            <a:avLst/>
          </a:prstGeom>
          <a:noFill/>
          <a:ln>
            <a:noFill/>
          </a:ln>
        </p:spPr>
      </p:pic>
      <p:sp>
        <p:nvSpPr>
          <p:cNvPr id="330" name="Google Shape;330;p53"/>
          <p:cNvSpPr txBox="1"/>
          <p:nvPr/>
        </p:nvSpPr>
        <p:spPr>
          <a:xfrm>
            <a:off x="2203050" y="2399475"/>
            <a:ext cx="6558600" cy="17769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000">
                <a:solidFill>
                  <a:srgbClr val="434343"/>
                </a:solidFill>
                <a:latin typeface="Karla"/>
                <a:ea typeface="Karla"/>
                <a:cs typeface="Karla"/>
                <a:sym typeface="Karla"/>
              </a:rPr>
              <a:t>Wording/ icons are ambiguous</a:t>
            </a:r>
            <a:endParaRPr sz="2000">
              <a:solidFill>
                <a:srgbClr val="434343"/>
              </a:solidFill>
              <a:latin typeface="Karla"/>
              <a:ea typeface="Karla"/>
              <a:cs typeface="Karla"/>
              <a:sym typeface="Karla"/>
            </a:endParaRPr>
          </a:p>
          <a:p>
            <a:pPr indent="0" lvl="0" marL="0" rtl="0" algn="l">
              <a:spcBef>
                <a:spcPts val="600"/>
              </a:spcBef>
              <a:spcAft>
                <a:spcPts val="0"/>
              </a:spcAft>
              <a:buNone/>
            </a:pPr>
            <a:r>
              <a:rPr lang="en" sz="2000">
                <a:solidFill>
                  <a:srgbClr val="434343"/>
                </a:solidFill>
                <a:latin typeface="Karla"/>
                <a:ea typeface="Karla"/>
                <a:cs typeface="Karla"/>
                <a:sym typeface="Karla"/>
              </a:rPr>
              <a:t>Unclear what actions were made</a:t>
            </a:r>
            <a:endParaRPr sz="2000">
              <a:solidFill>
                <a:srgbClr val="434343"/>
              </a:solidFill>
              <a:latin typeface="Karla"/>
              <a:ea typeface="Karla"/>
              <a:cs typeface="Karla"/>
              <a:sym typeface="Karla"/>
            </a:endParaRPr>
          </a:p>
        </p:txBody>
      </p:sp>
      <p:pic>
        <p:nvPicPr>
          <p:cNvPr id="331" name="Google Shape;331;p53"/>
          <p:cNvPicPr preferRelativeResize="0"/>
          <p:nvPr/>
        </p:nvPicPr>
        <p:blipFill>
          <a:blip r:embed="rId4">
            <a:alphaModFix/>
          </a:blip>
          <a:stretch>
            <a:fillRect/>
          </a:stretch>
        </p:blipFill>
        <p:spPr>
          <a:xfrm>
            <a:off x="733323" y="2925732"/>
            <a:ext cx="951600" cy="895644"/>
          </a:xfrm>
          <a:prstGeom prst="rect">
            <a:avLst/>
          </a:prstGeom>
          <a:noFill/>
          <a:ln>
            <a:noFill/>
          </a:ln>
        </p:spPr>
      </p:pic>
      <p:sp>
        <p:nvSpPr>
          <p:cNvPr id="332" name="Google Shape;332;p53"/>
          <p:cNvSpPr txBox="1"/>
          <p:nvPr/>
        </p:nvSpPr>
        <p:spPr>
          <a:xfrm>
            <a:off x="1464175" y="4298825"/>
            <a:ext cx="26991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“My Events”</a:t>
            </a:r>
            <a:endParaRPr sz="2400">
              <a:latin typeface="Montserrat"/>
              <a:ea typeface="Montserrat"/>
              <a:cs typeface="Montserrat"/>
              <a:sym typeface="Montserrat"/>
            </a:endParaRPr>
          </a:p>
        </p:txBody>
      </p:sp>
      <p:sp>
        <p:nvSpPr>
          <p:cNvPr id="333" name="Google Shape;333;p53"/>
          <p:cNvSpPr txBox="1"/>
          <p:nvPr/>
        </p:nvSpPr>
        <p:spPr>
          <a:xfrm>
            <a:off x="4754000" y="4298825"/>
            <a:ext cx="1956300" cy="7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“Ignore”</a:t>
            </a:r>
            <a:endParaRPr sz="2400">
              <a:latin typeface="Montserrat"/>
              <a:ea typeface="Montserrat"/>
              <a:cs typeface="Montserrat"/>
              <a:sym typeface="Montserrat"/>
            </a:endParaRPr>
          </a:p>
        </p:txBody>
      </p:sp>
      <p:cxnSp>
        <p:nvCxnSpPr>
          <p:cNvPr id="334" name="Google Shape;334;p53"/>
          <p:cNvCxnSpPr/>
          <p:nvPr/>
        </p:nvCxnSpPr>
        <p:spPr>
          <a:xfrm>
            <a:off x="1539625" y="4322175"/>
            <a:ext cx="1834800" cy="546000"/>
          </a:xfrm>
          <a:prstGeom prst="straightConnector1">
            <a:avLst/>
          </a:prstGeom>
          <a:noFill/>
          <a:ln cap="flat" cmpd="sng" w="9525">
            <a:solidFill>
              <a:schemeClr val="dk2"/>
            </a:solidFill>
            <a:prstDash val="solid"/>
            <a:round/>
            <a:headEnd len="med" w="med" type="none"/>
            <a:tailEnd len="med" w="med" type="none"/>
          </a:ln>
        </p:spPr>
      </p:cxnSp>
      <p:cxnSp>
        <p:nvCxnSpPr>
          <p:cNvPr id="335" name="Google Shape;335;p53"/>
          <p:cNvCxnSpPr/>
          <p:nvPr/>
        </p:nvCxnSpPr>
        <p:spPr>
          <a:xfrm flipH="1" rot="10800000">
            <a:off x="1463425" y="4276375"/>
            <a:ext cx="1941000" cy="561000"/>
          </a:xfrm>
          <a:prstGeom prst="straightConnector1">
            <a:avLst/>
          </a:prstGeom>
          <a:noFill/>
          <a:ln cap="flat" cmpd="sng" w="9525">
            <a:solidFill>
              <a:schemeClr val="dk2"/>
            </a:solidFill>
            <a:prstDash val="solid"/>
            <a:round/>
            <a:headEnd len="med" w="med" type="none"/>
            <a:tailEnd len="med" w="med" type="none"/>
          </a:ln>
        </p:spPr>
      </p:cxnSp>
      <p:cxnSp>
        <p:nvCxnSpPr>
          <p:cNvPr id="336" name="Google Shape;336;p53"/>
          <p:cNvCxnSpPr/>
          <p:nvPr/>
        </p:nvCxnSpPr>
        <p:spPr>
          <a:xfrm>
            <a:off x="4588050" y="4337375"/>
            <a:ext cx="1834800" cy="546000"/>
          </a:xfrm>
          <a:prstGeom prst="straightConnector1">
            <a:avLst/>
          </a:prstGeom>
          <a:noFill/>
          <a:ln cap="flat" cmpd="sng" w="9525">
            <a:solidFill>
              <a:schemeClr val="dk2"/>
            </a:solidFill>
            <a:prstDash val="solid"/>
            <a:round/>
            <a:headEnd len="med" w="med" type="none"/>
            <a:tailEnd len="med" w="med" type="none"/>
          </a:ln>
        </p:spPr>
      </p:cxnSp>
      <p:cxnSp>
        <p:nvCxnSpPr>
          <p:cNvPr id="337" name="Google Shape;337;p53"/>
          <p:cNvCxnSpPr/>
          <p:nvPr/>
        </p:nvCxnSpPr>
        <p:spPr>
          <a:xfrm flipH="1" rot="10800000">
            <a:off x="4511850" y="4291575"/>
            <a:ext cx="1941000" cy="561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4"/>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System vs. Real World</a:t>
            </a:r>
            <a:endParaRPr>
              <a:solidFill>
                <a:srgbClr val="434343"/>
              </a:solidFill>
            </a:endParaRPr>
          </a:p>
        </p:txBody>
      </p:sp>
      <p:sp>
        <p:nvSpPr>
          <p:cNvPr id="343" name="Google Shape;343;p54"/>
          <p:cNvSpPr txBox="1"/>
          <p:nvPr>
            <p:ph idx="1" type="body"/>
          </p:nvPr>
        </p:nvSpPr>
        <p:spPr>
          <a:xfrm>
            <a:off x="2024400" y="3157450"/>
            <a:ext cx="5324100" cy="225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434343"/>
                </a:solidFill>
              </a:rPr>
              <a:t>“My Calendar” as an page for events</a:t>
            </a:r>
            <a:endParaRPr>
              <a:solidFill>
                <a:srgbClr val="434343"/>
              </a:solidFill>
            </a:endParaRPr>
          </a:p>
          <a:p>
            <a:pPr indent="0" lvl="0" marL="0" rtl="0" algn="l">
              <a:spcBef>
                <a:spcPts val="600"/>
              </a:spcBef>
              <a:spcAft>
                <a:spcPts val="0"/>
              </a:spcAft>
              <a:buNone/>
            </a:pPr>
            <a:r>
              <a:t/>
            </a:r>
            <a:endParaRPr>
              <a:solidFill>
                <a:srgbClr val="434343"/>
              </a:solidFill>
            </a:endParaRPr>
          </a:p>
          <a:p>
            <a:pPr indent="0" lvl="0" marL="0" rtl="0" algn="l">
              <a:spcBef>
                <a:spcPts val="600"/>
              </a:spcBef>
              <a:spcAft>
                <a:spcPts val="0"/>
              </a:spcAft>
              <a:buNone/>
            </a:pPr>
            <a:r>
              <a:t/>
            </a:r>
            <a:endParaRPr>
              <a:solidFill>
                <a:srgbClr val="434343"/>
              </a:solidFill>
            </a:endParaRPr>
          </a:p>
          <a:p>
            <a:pPr indent="0" lvl="0" marL="0" rtl="0" algn="l">
              <a:spcBef>
                <a:spcPts val="600"/>
              </a:spcBef>
              <a:spcAft>
                <a:spcPts val="0"/>
              </a:spcAft>
              <a:buNone/>
            </a:pPr>
            <a:r>
              <a:t/>
            </a:r>
            <a:endParaRPr>
              <a:solidFill>
                <a:srgbClr val="434343"/>
              </a:solidFill>
            </a:endParaRPr>
          </a:p>
        </p:txBody>
      </p:sp>
      <p:pic>
        <p:nvPicPr>
          <p:cNvPr id="344" name="Google Shape;344;p54"/>
          <p:cNvPicPr preferRelativeResize="0"/>
          <p:nvPr/>
        </p:nvPicPr>
        <p:blipFill>
          <a:blip r:embed="rId3">
            <a:alphaModFix/>
          </a:blip>
          <a:stretch>
            <a:fillRect/>
          </a:stretch>
        </p:blipFill>
        <p:spPr>
          <a:xfrm>
            <a:off x="690900" y="1504950"/>
            <a:ext cx="1333500" cy="1333500"/>
          </a:xfrm>
          <a:prstGeom prst="rect">
            <a:avLst/>
          </a:prstGeom>
          <a:noFill/>
          <a:ln>
            <a:noFill/>
          </a:ln>
        </p:spPr>
      </p:pic>
      <p:sp>
        <p:nvSpPr>
          <p:cNvPr id="345" name="Google Shape;345;p54"/>
          <p:cNvSpPr txBox="1"/>
          <p:nvPr/>
        </p:nvSpPr>
        <p:spPr>
          <a:xfrm>
            <a:off x="2000400" y="1182050"/>
            <a:ext cx="3000000" cy="12720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rPr lang="en" sz="2000">
                <a:solidFill>
                  <a:srgbClr val="434343"/>
                </a:solidFill>
                <a:latin typeface="Karla"/>
                <a:ea typeface="Karla"/>
                <a:cs typeface="Karla"/>
                <a:sym typeface="Karla"/>
              </a:rPr>
              <a:t>Searching with a map</a:t>
            </a:r>
            <a:endParaRPr>
              <a:solidFill>
                <a:srgbClr val="434343"/>
              </a:solidFill>
            </a:endParaRPr>
          </a:p>
        </p:txBody>
      </p:sp>
      <p:pic>
        <p:nvPicPr>
          <p:cNvPr id="346" name="Google Shape;346;p54"/>
          <p:cNvPicPr preferRelativeResize="0"/>
          <p:nvPr/>
        </p:nvPicPr>
        <p:blipFill>
          <a:blip r:embed="rId4">
            <a:alphaModFix/>
          </a:blip>
          <a:stretch>
            <a:fillRect/>
          </a:stretch>
        </p:blipFill>
        <p:spPr>
          <a:xfrm>
            <a:off x="790913" y="3467250"/>
            <a:ext cx="1133470" cy="1066800"/>
          </a:xfrm>
          <a:prstGeom prst="rect">
            <a:avLst/>
          </a:prstGeom>
          <a:noFill/>
          <a:ln>
            <a:noFill/>
          </a:ln>
        </p:spPr>
      </p:pic>
      <p:pic>
        <p:nvPicPr>
          <p:cNvPr id="347" name="Google Shape;347;p54"/>
          <p:cNvPicPr preferRelativeResize="0"/>
          <p:nvPr/>
        </p:nvPicPr>
        <p:blipFill>
          <a:blip r:embed="rId5">
            <a:alphaModFix/>
          </a:blip>
          <a:stretch>
            <a:fillRect/>
          </a:stretch>
        </p:blipFill>
        <p:spPr>
          <a:xfrm>
            <a:off x="4573626" y="1675939"/>
            <a:ext cx="2485049" cy="1413376"/>
          </a:xfrm>
          <a:prstGeom prst="rect">
            <a:avLst/>
          </a:prstGeom>
          <a:noFill/>
          <a:ln>
            <a:noFill/>
          </a:ln>
        </p:spPr>
      </p:pic>
      <p:pic>
        <p:nvPicPr>
          <p:cNvPr id="348" name="Google Shape;348;p54"/>
          <p:cNvPicPr preferRelativeResize="0"/>
          <p:nvPr/>
        </p:nvPicPr>
        <p:blipFill>
          <a:blip r:embed="rId6">
            <a:alphaModFix/>
          </a:blip>
          <a:stretch>
            <a:fillRect/>
          </a:stretch>
        </p:blipFill>
        <p:spPr>
          <a:xfrm>
            <a:off x="5490425" y="3654835"/>
            <a:ext cx="1413375" cy="1413375"/>
          </a:xfrm>
          <a:prstGeom prst="rect">
            <a:avLst/>
          </a:prstGeom>
          <a:noFill/>
          <a:ln>
            <a:noFill/>
          </a:ln>
        </p:spPr>
      </p:pic>
      <p:pic>
        <p:nvPicPr>
          <p:cNvPr id="349" name="Google Shape;349;p54"/>
          <p:cNvPicPr preferRelativeResize="0"/>
          <p:nvPr/>
        </p:nvPicPr>
        <p:blipFill>
          <a:blip r:embed="rId7">
            <a:alphaModFix/>
          </a:blip>
          <a:stretch>
            <a:fillRect/>
          </a:stretch>
        </p:blipFill>
        <p:spPr>
          <a:xfrm>
            <a:off x="3140675" y="3794775"/>
            <a:ext cx="1133450" cy="1133450"/>
          </a:xfrm>
          <a:prstGeom prst="rect">
            <a:avLst/>
          </a:prstGeom>
          <a:noFill/>
          <a:ln>
            <a:noFill/>
          </a:ln>
        </p:spPr>
      </p:pic>
      <p:cxnSp>
        <p:nvCxnSpPr>
          <p:cNvPr id="350" name="Google Shape;350;p54"/>
          <p:cNvCxnSpPr>
            <a:stCxn id="349" idx="3"/>
            <a:endCxn id="348" idx="1"/>
          </p:cNvCxnSpPr>
          <p:nvPr/>
        </p:nvCxnSpPr>
        <p:spPr>
          <a:xfrm>
            <a:off x="4274125" y="4361500"/>
            <a:ext cx="12162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5"/>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Help + Documentation</a:t>
            </a:r>
            <a:endParaRPr>
              <a:solidFill>
                <a:srgbClr val="434343"/>
              </a:solidFill>
            </a:endParaRPr>
          </a:p>
        </p:txBody>
      </p:sp>
      <p:sp>
        <p:nvSpPr>
          <p:cNvPr id="356" name="Google Shape;356;p55"/>
          <p:cNvSpPr txBox="1"/>
          <p:nvPr>
            <p:ph idx="1" type="body"/>
          </p:nvPr>
        </p:nvSpPr>
        <p:spPr>
          <a:xfrm>
            <a:off x="838250" y="1504950"/>
            <a:ext cx="7288500" cy="192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rgbClr val="434343"/>
                </a:solidFill>
              </a:rPr>
              <a:t>Problems:</a:t>
            </a:r>
            <a:endParaRPr>
              <a:solidFill>
                <a:srgbClr val="434343"/>
              </a:solidFill>
            </a:endParaRPr>
          </a:p>
          <a:p>
            <a:pPr indent="-355600" lvl="0" marL="457200" rtl="0" algn="l">
              <a:spcBef>
                <a:spcPts val="600"/>
              </a:spcBef>
              <a:spcAft>
                <a:spcPts val="0"/>
              </a:spcAft>
              <a:buClr>
                <a:srgbClr val="434343"/>
              </a:buClr>
              <a:buSzPts val="2000"/>
              <a:buChar char="-"/>
            </a:pPr>
            <a:r>
              <a:rPr lang="en">
                <a:solidFill>
                  <a:srgbClr val="434343"/>
                </a:solidFill>
              </a:rPr>
              <a:t>Lots of functionality</a:t>
            </a:r>
            <a:endParaRPr>
              <a:solidFill>
                <a:srgbClr val="434343"/>
              </a:solidFill>
            </a:endParaRPr>
          </a:p>
          <a:p>
            <a:pPr indent="-355600" lvl="0" marL="457200" rtl="0" algn="l">
              <a:spcBef>
                <a:spcPts val="0"/>
              </a:spcBef>
              <a:spcAft>
                <a:spcPts val="0"/>
              </a:spcAft>
              <a:buClr>
                <a:srgbClr val="434343"/>
              </a:buClr>
              <a:buSzPts val="2000"/>
              <a:buChar char="-"/>
            </a:pPr>
            <a:r>
              <a:rPr lang="en">
                <a:solidFill>
                  <a:srgbClr val="434343"/>
                </a:solidFill>
              </a:rPr>
              <a:t>Help should be provided for new users</a:t>
            </a:r>
            <a:endParaRPr>
              <a:solidFill>
                <a:srgbClr val="434343"/>
              </a:solidFill>
            </a:endParaRPr>
          </a:p>
          <a:p>
            <a:pPr indent="-355600" lvl="0" marL="457200" rtl="0" algn="l">
              <a:spcBef>
                <a:spcPts val="0"/>
              </a:spcBef>
              <a:spcAft>
                <a:spcPts val="0"/>
              </a:spcAft>
              <a:buClr>
                <a:srgbClr val="434343"/>
              </a:buClr>
              <a:buSzPts val="2000"/>
              <a:buChar char="-"/>
            </a:pPr>
            <a:r>
              <a:rPr lang="en">
                <a:solidFill>
                  <a:srgbClr val="434343"/>
                </a:solidFill>
              </a:rPr>
              <a:t>Recommendations, suggestions</a:t>
            </a:r>
            <a:endParaRPr>
              <a:solidFill>
                <a:srgbClr val="434343"/>
              </a:solidFill>
            </a:endParaRPr>
          </a:p>
        </p:txBody>
      </p:sp>
      <p:pic>
        <p:nvPicPr>
          <p:cNvPr id="357" name="Google Shape;357;p55"/>
          <p:cNvPicPr preferRelativeResize="0"/>
          <p:nvPr/>
        </p:nvPicPr>
        <p:blipFill>
          <a:blip r:embed="rId3">
            <a:alphaModFix/>
          </a:blip>
          <a:stretch>
            <a:fillRect/>
          </a:stretch>
        </p:blipFill>
        <p:spPr>
          <a:xfrm>
            <a:off x="914400" y="3069000"/>
            <a:ext cx="5136458" cy="192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6"/>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High-Fidelity</a:t>
            </a:r>
            <a:endParaRPr>
              <a:solidFill>
                <a:srgbClr val="434343"/>
              </a:solidFill>
            </a:endParaRPr>
          </a:p>
        </p:txBody>
      </p:sp>
      <p:sp>
        <p:nvSpPr>
          <p:cNvPr id="363" name="Google Shape;363;p56"/>
          <p:cNvSpPr txBox="1"/>
          <p:nvPr>
            <p:ph idx="1" type="subTitle"/>
          </p:nvPr>
        </p:nvSpPr>
        <p:spPr>
          <a:xfrm>
            <a:off x="6724950" y="3265700"/>
            <a:ext cx="19062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Usability Testing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57"/>
          <p:cNvPicPr preferRelativeResize="0"/>
          <p:nvPr/>
        </p:nvPicPr>
        <p:blipFill>
          <a:blip r:embed="rId3">
            <a:alphaModFix/>
          </a:blip>
          <a:stretch>
            <a:fillRect/>
          </a:stretch>
        </p:blipFill>
        <p:spPr>
          <a:xfrm>
            <a:off x="728375" y="152400"/>
            <a:ext cx="7687239" cy="48387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8"/>
          <p:cNvSpPr txBox="1"/>
          <p:nvPr>
            <p:ph idx="4294967295" type="title"/>
          </p:nvPr>
        </p:nvSpPr>
        <p:spPr>
          <a:xfrm>
            <a:off x="838250" y="669375"/>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The Protocol - Tasks</a:t>
            </a:r>
            <a:endParaRPr>
              <a:solidFill>
                <a:srgbClr val="FFFFFF"/>
              </a:solidFill>
            </a:endParaRPr>
          </a:p>
        </p:txBody>
      </p:sp>
      <p:sp>
        <p:nvSpPr>
          <p:cNvPr id="374" name="Google Shape;374;p58"/>
          <p:cNvSpPr txBox="1"/>
          <p:nvPr>
            <p:ph idx="4294967295" type="body"/>
          </p:nvPr>
        </p:nvSpPr>
        <p:spPr>
          <a:xfrm>
            <a:off x="914450" y="1508875"/>
            <a:ext cx="5324100" cy="166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200">
                <a:solidFill>
                  <a:srgbClr val="B6D7A8"/>
                </a:solidFill>
              </a:rPr>
              <a:t>Task 1 Profile + Subscribing:</a:t>
            </a:r>
            <a:endParaRPr b="1" sz="1200">
              <a:solidFill>
                <a:srgbClr val="B6D7A8"/>
              </a:solidFill>
            </a:endParaRPr>
          </a:p>
          <a:p>
            <a:pPr indent="-304800" lvl="0" marL="457200" rtl="0" algn="l">
              <a:lnSpc>
                <a:spcPct val="100000"/>
              </a:lnSpc>
              <a:spcBef>
                <a:spcPts val="0"/>
              </a:spcBef>
              <a:spcAft>
                <a:spcPts val="0"/>
              </a:spcAft>
              <a:buClr>
                <a:srgbClr val="FFFFFF"/>
              </a:buClr>
              <a:buSzPts val="1200"/>
              <a:buAutoNum type="arabicPeriod"/>
            </a:pPr>
            <a:r>
              <a:rPr lang="en" sz="1200">
                <a:solidFill>
                  <a:srgbClr val="FFFFFF"/>
                </a:solidFill>
              </a:rPr>
              <a:t>Login using an account (for the purpose of this test use a random email and password).</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en" sz="1200">
                <a:solidFill>
                  <a:srgbClr val="FFFFFF"/>
                </a:solidFill>
              </a:rPr>
              <a:t>Import and update your current schedule, look at the schedule.</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en" sz="1200">
                <a:solidFill>
                  <a:srgbClr val="FFFFFF"/>
                </a:solidFill>
              </a:rPr>
              <a:t>Go into your profile and look at the threads you are subscribed to.</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en" sz="1200">
                <a:solidFill>
                  <a:srgbClr val="FFFFFF"/>
                </a:solidFill>
              </a:rPr>
              <a:t>Look for a new thread called “compsci” and subscribe to it.</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en" sz="1200">
                <a:solidFill>
                  <a:srgbClr val="FFFFFF"/>
                </a:solidFill>
              </a:rPr>
              <a:t>Find events that share the same “compsci” thread.</a:t>
            </a:r>
            <a:endParaRPr sz="1200">
              <a:solidFill>
                <a:srgbClr val="FFFFFF"/>
              </a:solidFill>
            </a:endParaRPr>
          </a:p>
          <a:p>
            <a:pPr indent="-304800" lvl="0" marL="457200" rtl="0" algn="l">
              <a:lnSpc>
                <a:spcPct val="100000"/>
              </a:lnSpc>
              <a:spcBef>
                <a:spcPts val="0"/>
              </a:spcBef>
              <a:spcAft>
                <a:spcPts val="0"/>
              </a:spcAft>
              <a:buClr>
                <a:srgbClr val="FFFFFF"/>
              </a:buClr>
              <a:buSzPts val="1200"/>
              <a:buAutoNum type="arabicPeriod"/>
            </a:pPr>
            <a:r>
              <a:rPr lang="en" sz="1200">
                <a:solidFill>
                  <a:srgbClr val="FFFFFF"/>
                </a:solidFill>
              </a:rPr>
              <a:t>Return to your profile, look at the badges.</a:t>
            </a:r>
            <a:endParaRPr sz="1200">
              <a:solidFill>
                <a:srgbClr val="FFFFFF"/>
              </a:solidFill>
            </a:endParaRPr>
          </a:p>
        </p:txBody>
      </p:sp>
      <p:sp>
        <p:nvSpPr>
          <p:cNvPr id="375" name="Google Shape;375;p58"/>
          <p:cNvSpPr txBox="1"/>
          <p:nvPr/>
        </p:nvSpPr>
        <p:spPr>
          <a:xfrm>
            <a:off x="914450" y="1508875"/>
            <a:ext cx="5446200" cy="16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B6D7A8"/>
                </a:solidFill>
                <a:latin typeface="Karla"/>
                <a:ea typeface="Karla"/>
                <a:cs typeface="Karla"/>
                <a:sym typeface="Karla"/>
              </a:rPr>
              <a:t>Task 2 Finding + Joining Events:</a:t>
            </a:r>
            <a:endParaRPr b="1" sz="1200">
              <a:solidFill>
                <a:srgbClr val="B6D7A8"/>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Look for events to join in the map view, find an sport event and read its description.</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Go into the list view option to look at events available</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Search for events in the compsci thread.</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Read the description for “CSC309 review session”</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Join the event called “CSC309 review session”</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Try joining an event that conflict with your schedule.</a:t>
            </a:r>
            <a:endParaRPr sz="1200">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p:txBody>
      </p:sp>
      <p:sp>
        <p:nvSpPr>
          <p:cNvPr id="376" name="Google Shape;376;p58"/>
          <p:cNvSpPr txBox="1"/>
          <p:nvPr/>
        </p:nvSpPr>
        <p:spPr>
          <a:xfrm>
            <a:off x="914450" y="1508875"/>
            <a:ext cx="5446200" cy="13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rgbClr val="B6D7A8"/>
                </a:solidFill>
                <a:latin typeface="Karla"/>
                <a:ea typeface="Karla"/>
                <a:cs typeface="Karla"/>
                <a:sym typeface="Karla"/>
              </a:rPr>
              <a:t>Task 3 Creating Events:</a:t>
            </a:r>
            <a:endParaRPr b="1" sz="1200">
              <a:solidFill>
                <a:srgbClr val="B6D7A8"/>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Look for the page to create new events.</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Type in the name, description, location and time for the event.</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Type in the appropriate threads that applies to the event.</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Publish the event.</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Try to edit the event that you have created.</a:t>
            </a:r>
            <a:endParaRPr sz="1200">
              <a:solidFill>
                <a:srgbClr val="FFFFFF"/>
              </a:solidFill>
              <a:latin typeface="Karla"/>
              <a:ea typeface="Karla"/>
              <a:cs typeface="Karla"/>
              <a:sym typeface="Karla"/>
            </a:endParaRPr>
          </a:p>
          <a:p>
            <a:pPr indent="-304800" lvl="0" marL="457200" rtl="0" algn="l">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Look at the updates presented when searching for this event.</a:t>
            </a:r>
            <a:endParaRPr>
              <a:solidFill>
                <a:srgbClr val="FFFFFF"/>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74"/>
                                        </p:tgtEl>
                                      </p:cBhvr>
                                    </p:animEffect>
                                    <p:set>
                                      <p:cBhvr>
                                        <p:cTn dur="1" fill="hold">
                                          <p:stCondLst>
                                            <p:cond delay="0"/>
                                          </p:stCondLst>
                                        </p:cTn>
                                        <p:tgtEl>
                                          <p:spTgt spid="3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375"/>
                                        </p:tgtEl>
                                      </p:cBhvr>
                                    </p:animEffect>
                                    <p:set>
                                      <p:cBhvr>
                                        <p:cTn dur="1" fill="hold">
                                          <p:stCondLst>
                                            <p:cond delay="0"/>
                                          </p:stCondLst>
                                        </p:cTn>
                                        <p:tgtEl>
                                          <p:spTgt spid="3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pic>
        <p:nvPicPr>
          <p:cNvPr id="381" name="Google Shape;381;p59" title="Points scored"/>
          <p:cNvPicPr preferRelativeResize="0"/>
          <p:nvPr/>
        </p:nvPicPr>
        <p:blipFill>
          <a:blip r:embed="rId3">
            <a:alphaModFix/>
          </a:blip>
          <a:stretch>
            <a:fillRect/>
          </a:stretch>
        </p:blipFill>
        <p:spPr>
          <a:xfrm>
            <a:off x="997300" y="366215"/>
            <a:ext cx="7149400" cy="4411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60"/>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System Usability Scale</a:t>
            </a:r>
            <a:endParaRPr b="1">
              <a:solidFill>
                <a:srgbClr val="FFFFFF"/>
              </a:solidFill>
              <a:latin typeface="Montserrat"/>
              <a:ea typeface="Montserrat"/>
              <a:cs typeface="Montserrat"/>
              <a:sym typeface="Montserrat"/>
            </a:endParaRPr>
          </a:p>
        </p:txBody>
      </p:sp>
      <p:sp>
        <p:nvSpPr>
          <p:cNvPr id="387" name="Google Shape;387;p60"/>
          <p:cNvSpPr txBox="1"/>
          <p:nvPr>
            <p:ph idx="1" type="body"/>
          </p:nvPr>
        </p:nvSpPr>
        <p:spPr>
          <a:xfrm>
            <a:off x="628650" y="1369219"/>
            <a:ext cx="7886700" cy="3263400"/>
          </a:xfrm>
          <a:prstGeom prst="rect">
            <a:avLst/>
          </a:prstGeom>
        </p:spPr>
        <p:txBody>
          <a:bodyPr anchorCtr="0" anchor="t" bIns="34275" lIns="68575" spcFirstLastPara="1" rIns="68575" wrap="square" tIns="34275">
            <a:noAutofit/>
          </a:bodyPr>
          <a:lstStyle/>
          <a:p>
            <a:pPr indent="-304800" lvl="0" marL="457200" rtl="0" algn="l">
              <a:lnSpc>
                <a:spcPct val="150000"/>
              </a:lnSpc>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I think that I would like to use this system frequently.</a:t>
            </a:r>
            <a:endParaRPr sz="1200">
              <a:solidFill>
                <a:srgbClr val="FFFFFF"/>
              </a:solidFill>
              <a:latin typeface="Karla"/>
              <a:ea typeface="Karla"/>
              <a:cs typeface="Karla"/>
              <a:sym typeface="Karla"/>
            </a:endParaRPr>
          </a:p>
          <a:p>
            <a:pPr indent="-304800" lvl="0" marL="457200" rtl="0" algn="l">
              <a:lnSpc>
                <a:spcPct val="150000"/>
              </a:lnSpc>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I found the system unnecessarily complex.</a:t>
            </a:r>
            <a:endParaRPr sz="1200">
              <a:solidFill>
                <a:srgbClr val="FFFFFF"/>
              </a:solidFill>
              <a:latin typeface="Karla"/>
              <a:ea typeface="Karla"/>
              <a:cs typeface="Karla"/>
              <a:sym typeface="Karla"/>
            </a:endParaRPr>
          </a:p>
          <a:p>
            <a:pPr indent="-304800" lvl="0" marL="457200" rtl="0" algn="l">
              <a:lnSpc>
                <a:spcPct val="150000"/>
              </a:lnSpc>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I thought the system was easy to use.</a:t>
            </a:r>
            <a:endParaRPr sz="1200">
              <a:solidFill>
                <a:srgbClr val="FFFFFF"/>
              </a:solidFill>
              <a:latin typeface="Karla"/>
              <a:ea typeface="Karla"/>
              <a:cs typeface="Karla"/>
              <a:sym typeface="Karla"/>
            </a:endParaRPr>
          </a:p>
          <a:p>
            <a:pPr indent="-304800" lvl="0" marL="457200" rtl="0" algn="l">
              <a:lnSpc>
                <a:spcPct val="150000"/>
              </a:lnSpc>
              <a:spcBef>
                <a:spcPts val="0"/>
              </a:spcBef>
              <a:spcAft>
                <a:spcPts val="0"/>
              </a:spcAft>
              <a:buClr>
                <a:srgbClr val="FF5B5B"/>
              </a:buClr>
              <a:buSzPts val="1200"/>
              <a:buFont typeface="Karla"/>
              <a:buAutoNum type="arabicPeriod"/>
            </a:pPr>
            <a:r>
              <a:rPr b="1" lang="en" sz="1200">
                <a:solidFill>
                  <a:srgbClr val="FF5B5B"/>
                </a:solidFill>
                <a:latin typeface="Karla"/>
                <a:ea typeface="Karla"/>
                <a:cs typeface="Karla"/>
                <a:sym typeface="Karla"/>
              </a:rPr>
              <a:t>I think that I would need the support of a technical person to be able to use this system.</a:t>
            </a:r>
            <a:endParaRPr b="1" sz="1200">
              <a:solidFill>
                <a:srgbClr val="FF5B5B"/>
              </a:solidFill>
              <a:latin typeface="Karla"/>
              <a:ea typeface="Karla"/>
              <a:cs typeface="Karla"/>
              <a:sym typeface="Karla"/>
            </a:endParaRPr>
          </a:p>
          <a:p>
            <a:pPr indent="-304800" lvl="0" marL="457200" rtl="0" algn="l">
              <a:lnSpc>
                <a:spcPct val="150000"/>
              </a:lnSpc>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I found the various functions in this system were well integrated.</a:t>
            </a:r>
            <a:endParaRPr sz="1200">
              <a:solidFill>
                <a:srgbClr val="FFFFFF"/>
              </a:solidFill>
              <a:latin typeface="Karla"/>
              <a:ea typeface="Karla"/>
              <a:cs typeface="Karla"/>
              <a:sym typeface="Karla"/>
            </a:endParaRPr>
          </a:p>
          <a:p>
            <a:pPr indent="-304800" lvl="0" marL="457200" rtl="0" algn="l">
              <a:lnSpc>
                <a:spcPct val="150000"/>
              </a:lnSpc>
              <a:spcBef>
                <a:spcPts val="0"/>
              </a:spcBef>
              <a:spcAft>
                <a:spcPts val="0"/>
              </a:spcAft>
              <a:buClr>
                <a:srgbClr val="FF5B5B"/>
              </a:buClr>
              <a:buSzPts val="1200"/>
              <a:buFont typeface="Karla"/>
              <a:buAutoNum type="arabicPeriod"/>
            </a:pPr>
            <a:r>
              <a:rPr b="1" lang="en" sz="1200">
                <a:solidFill>
                  <a:srgbClr val="FF5B5B"/>
                </a:solidFill>
                <a:latin typeface="Karla"/>
                <a:ea typeface="Karla"/>
                <a:cs typeface="Karla"/>
                <a:sym typeface="Karla"/>
              </a:rPr>
              <a:t>I thought there was too much inconsistency in this system.</a:t>
            </a:r>
            <a:endParaRPr b="1" sz="1200">
              <a:solidFill>
                <a:srgbClr val="FF5B5B"/>
              </a:solidFill>
              <a:latin typeface="Karla"/>
              <a:ea typeface="Karla"/>
              <a:cs typeface="Karla"/>
              <a:sym typeface="Karla"/>
            </a:endParaRPr>
          </a:p>
          <a:p>
            <a:pPr indent="-304800" lvl="0" marL="457200" rtl="0" algn="l">
              <a:lnSpc>
                <a:spcPct val="150000"/>
              </a:lnSpc>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I would imagine that most people would learn to use this system very quickly.</a:t>
            </a:r>
            <a:endParaRPr sz="1200">
              <a:solidFill>
                <a:srgbClr val="FFFFFF"/>
              </a:solidFill>
              <a:latin typeface="Karla"/>
              <a:ea typeface="Karla"/>
              <a:cs typeface="Karla"/>
              <a:sym typeface="Karla"/>
            </a:endParaRPr>
          </a:p>
          <a:p>
            <a:pPr indent="-304800" lvl="0" marL="457200" rtl="0" algn="l">
              <a:lnSpc>
                <a:spcPct val="150000"/>
              </a:lnSpc>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I found the system very cumbersome to use.</a:t>
            </a:r>
            <a:endParaRPr sz="1200">
              <a:solidFill>
                <a:srgbClr val="FFFFFF"/>
              </a:solidFill>
              <a:latin typeface="Karla"/>
              <a:ea typeface="Karla"/>
              <a:cs typeface="Karla"/>
              <a:sym typeface="Karla"/>
            </a:endParaRPr>
          </a:p>
          <a:p>
            <a:pPr indent="-304800" lvl="0" marL="457200" rtl="0" algn="l">
              <a:lnSpc>
                <a:spcPct val="150000"/>
              </a:lnSpc>
              <a:spcBef>
                <a:spcPts val="0"/>
              </a:spcBef>
              <a:spcAft>
                <a:spcPts val="0"/>
              </a:spcAft>
              <a:buClr>
                <a:srgbClr val="93C47D"/>
              </a:buClr>
              <a:buSzPts val="1200"/>
              <a:buFont typeface="Karla"/>
              <a:buAutoNum type="arabicPeriod"/>
            </a:pPr>
            <a:r>
              <a:rPr b="1" lang="en" sz="1200">
                <a:solidFill>
                  <a:srgbClr val="93C47D"/>
                </a:solidFill>
                <a:latin typeface="Karla"/>
                <a:ea typeface="Karla"/>
                <a:cs typeface="Karla"/>
                <a:sym typeface="Karla"/>
              </a:rPr>
              <a:t>I felt very confident using the system.</a:t>
            </a:r>
            <a:endParaRPr b="1" sz="1200">
              <a:solidFill>
                <a:srgbClr val="93C47D"/>
              </a:solidFill>
              <a:latin typeface="Karla"/>
              <a:ea typeface="Karla"/>
              <a:cs typeface="Karla"/>
              <a:sym typeface="Karla"/>
            </a:endParaRPr>
          </a:p>
          <a:p>
            <a:pPr indent="-304800" lvl="0" marL="457200" rtl="0" algn="l">
              <a:lnSpc>
                <a:spcPct val="150000"/>
              </a:lnSpc>
              <a:spcBef>
                <a:spcPts val="0"/>
              </a:spcBef>
              <a:spcAft>
                <a:spcPts val="0"/>
              </a:spcAft>
              <a:buClr>
                <a:srgbClr val="FFFFFF"/>
              </a:buClr>
              <a:buSzPts val="1200"/>
              <a:buFont typeface="Karla"/>
              <a:buAutoNum type="arabicPeriod"/>
            </a:pPr>
            <a:r>
              <a:rPr lang="en" sz="1200">
                <a:solidFill>
                  <a:srgbClr val="FFFFFF"/>
                </a:solidFill>
                <a:latin typeface="Karla"/>
                <a:ea typeface="Karla"/>
                <a:cs typeface="Karla"/>
                <a:sym typeface="Karla"/>
              </a:rPr>
              <a:t>I needed to learn a lot of things before I could get going with this system.</a:t>
            </a:r>
            <a:endParaRPr sz="1200">
              <a:solidFill>
                <a:srgbClr val="FFFFFF"/>
              </a:solidFill>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4"/>
          <p:cNvSpPr txBox="1"/>
          <p:nvPr/>
        </p:nvSpPr>
        <p:spPr>
          <a:xfrm>
            <a:off x="990650" y="1581150"/>
            <a:ext cx="5324100" cy="2255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333333"/>
                </a:solidFill>
                <a:highlight>
                  <a:srgbClr val="FFFFFF"/>
                </a:highlight>
                <a:latin typeface="Montserrat"/>
                <a:ea typeface="Montserrat"/>
                <a:cs typeface="Montserrat"/>
                <a:sym typeface="Montserrat"/>
              </a:rPr>
              <a:t>The theme of CHI 2019 is ‘Weaving the threads’. In the Student Design Competition, we encourage you to contribute to this theme by considering the ways that technology might be used to </a:t>
            </a:r>
            <a:r>
              <a:rPr b="1" lang="en" sz="1800">
                <a:solidFill>
                  <a:srgbClr val="333333"/>
                </a:solidFill>
                <a:highlight>
                  <a:srgbClr val="FFFFFF"/>
                </a:highlight>
                <a:latin typeface="Montserrat"/>
                <a:ea typeface="Montserrat"/>
                <a:cs typeface="Montserrat"/>
                <a:sym typeface="Montserrat"/>
              </a:rPr>
              <a:t>strengthen our social fabric</a:t>
            </a:r>
            <a:endParaRPr b="1" sz="1800">
              <a:solidFill>
                <a:srgbClr val="666666"/>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61"/>
          <p:cNvSpPr txBox="1"/>
          <p:nvPr>
            <p:ph idx="1" type="body"/>
          </p:nvPr>
        </p:nvSpPr>
        <p:spPr>
          <a:xfrm>
            <a:off x="628650" y="1369225"/>
            <a:ext cx="3047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solidFill>
                  <a:srgbClr val="FFFFFF"/>
                </a:solidFill>
                <a:latin typeface="Karla"/>
                <a:ea typeface="Karla"/>
                <a:cs typeface="Karla"/>
                <a:sym typeface="Karla"/>
              </a:rPr>
              <a:t>Likes</a:t>
            </a:r>
            <a:endParaRPr b="1">
              <a:solidFill>
                <a:srgbClr val="FFFFFF"/>
              </a:solidFill>
              <a:latin typeface="Karla"/>
              <a:ea typeface="Karla"/>
              <a:cs typeface="Karla"/>
              <a:sym typeface="Karla"/>
            </a:endParaRPr>
          </a:p>
          <a:p>
            <a:pPr indent="-317500" lvl="0" marL="457200" rtl="0" algn="l">
              <a:lnSpc>
                <a:spcPct val="100000"/>
              </a:lnSpc>
              <a:spcBef>
                <a:spcPts val="600"/>
              </a:spcBef>
              <a:spcAft>
                <a:spcPts val="0"/>
              </a:spcAft>
              <a:buClr>
                <a:srgbClr val="FFFFFF"/>
              </a:buClr>
              <a:buSzPts val="1400"/>
              <a:buFont typeface="Karla"/>
              <a:buChar char="●"/>
            </a:pPr>
            <a:r>
              <a:rPr lang="en" sz="1400">
                <a:solidFill>
                  <a:srgbClr val="FFFFFF"/>
                </a:solidFill>
                <a:latin typeface="Karla"/>
                <a:ea typeface="Karla"/>
                <a:cs typeface="Karla"/>
                <a:sym typeface="Karla"/>
              </a:rPr>
              <a:t>Navigation was a slight a problem</a:t>
            </a:r>
            <a:endParaRPr sz="1400">
              <a:solidFill>
                <a:srgbClr val="FFFFFF"/>
              </a:solidFill>
              <a:latin typeface="Karla"/>
              <a:ea typeface="Karla"/>
              <a:cs typeface="Karla"/>
              <a:sym typeface="Karla"/>
            </a:endParaRPr>
          </a:p>
          <a:p>
            <a:pPr indent="-317500" lvl="1" marL="9144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User can navigate between screens easily</a:t>
            </a:r>
            <a:endParaRPr sz="1400">
              <a:solidFill>
                <a:srgbClr val="FFFFFF"/>
              </a:solidFill>
              <a:latin typeface="Karla"/>
              <a:ea typeface="Karla"/>
              <a:cs typeface="Karla"/>
              <a:sym typeface="Karla"/>
            </a:endParaRPr>
          </a:p>
          <a:p>
            <a:pPr indent="-317500" lvl="1" marL="9144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Symbols and menu are recognizable</a:t>
            </a:r>
            <a:endParaRPr sz="1400">
              <a:solidFill>
                <a:srgbClr val="FFFFFF"/>
              </a:solidFill>
              <a:latin typeface="Karla"/>
              <a:ea typeface="Karla"/>
              <a:cs typeface="Karla"/>
              <a:sym typeface="Karla"/>
            </a:endParaRPr>
          </a:p>
          <a:p>
            <a:pPr indent="-317500" lvl="0" marL="4572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Finding and exploring events</a:t>
            </a:r>
            <a:endParaRPr sz="1400">
              <a:solidFill>
                <a:srgbClr val="FFFFFF"/>
              </a:solidFill>
              <a:latin typeface="Karla"/>
              <a:ea typeface="Karla"/>
              <a:cs typeface="Karla"/>
              <a:sym typeface="Karla"/>
            </a:endParaRPr>
          </a:p>
          <a:p>
            <a:pPr indent="-317500" lvl="1" marL="9144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Quick peek</a:t>
            </a:r>
            <a:endParaRPr sz="1400">
              <a:solidFill>
                <a:srgbClr val="FFFFFF"/>
              </a:solidFill>
              <a:latin typeface="Karla"/>
              <a:ea typeface="Karla"/>
              <a:cs typeface="Karla"/>
              <a:sym typeface="Karla"/>
            </a:endParaRPr>
          </a:p>
          <a:p>
            <a:pPr indent="-317500" lvl="1" marL="9144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Detailed view</a:t>
            </a:r>
            <a:endParaRPr sz="1400">
              <a:solidFill>
                <a:srgbClr val="FFFFFF"/>
              </a:solidFill>
              <a:latin typeface="Karla"/>
              <a:ea typeface="Karla"/>
              <a:cs typeface="Karla"/>
              <a:sym typeface="Karla"/>
            </a:endParaRPr>
          </a:p>
          <a:p>
            <a:pPr indent="-317500" lvl="0" marL="4572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Badges</a:t>
            </a:r>
            <a:endParaRPr sz="1400">
              <a:solidFill>
                <a:srgbClr val="FFFFFF"/>
              </a:solidFill>
              <a:latin typeface="Karla"/>
              <a:ea typeface="Karla"/>
              <a:cs typeface="Karla"/>
              <a:sym typeface="Karla"/>
            </a:endParaRPr>
          </a:p>
          <a:p>
            <a:pPr indent="-317500" lvl="0" marL="4572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Real-time status (success, errors)</a:t>
            </a:r>
            <a:endParaRPr b="1" sz="1400">
              <a:solidFill>
                <a:srgbClr val="FFFFFF"/>
              </a:solidFill>
              <a:latin typeface="Karla"/>
              <a:ea typeface="Karla"/>
              <a:cs typeface="Karla"/>
              <a:sym typeface="Karla"/>
            </a:endParaRPr>
          </a:p>
          <a:p>
            <a:pPr indent="0" lvl="0" marL="0" rtl="0" algn="l">
              <a:spcBef>
                <a:spcPts val="800"/>
              </a:spcBef>
              <a:spcAft>
                <a:spcPts val="0"/>
              </a:spcAft>
              <a:buNone/>
            </a:pPr>
            <a:r>
              <a:t/>
            </a:r>
            <a:endParaRPr b="1">
              <a:solidFill>
                <a:srgbClr val="FFFFFF"/>
              </a:solidFill>
              <a:latin typeface="Karla"/>
              <a:ea typeface="Karla"/>
              <a:cs typeface="Karla"/>
              <a:sym typeface="Karla"/>
            </a:endParaRPr>
          </a:p>
        </p:txBody>
      </p:sp>
      <p:sp>
        <p:nvSpPr>
          <p:cNvPr id="393" name="Google Shape;393;p61"/>
          <p:cNvSpPr txBox="1"/>
          <p:nvPr>
            <p:ph type="title"/>
          </p:nvPr>
        </p:nvSpPr>
        <p:spPr>
          <a:xfrm>
            <a:off x="628650" y="273844"/>
            <a:ext cx="7886700" cy="994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Content</a:t>
            </a:r>
            <a:endParaRPr b="1">
              <a:solidFill>
                <a:srgbClr val="FFFFFF"/>
              </a:solidFill>
              <a:latin typeface="Montserrat"/>
              <a:ea typeface="Montserrat"/>
              <a:cs typeface="Montserrat"/>
              <a:sym typeface="Montserrat"/>
            </a:endParaRPr>
          </a:p>
        </p:txBody>
      </p:sp>
      <p:sp>
        <p:nvSpPr>
          <p:cNvPr id="394" name="Google Shape;394;p61"/>
          <p:cNvSpPr txBox="1"/>
          <p:nvPr>
            <p:ph idx="1" type="body"/>
          </p:nvPr>
        </p:nvSpPr>
        <p:spPr>
          <a:xfrm>
            <a:off x="4345125" y="1369225"/>
            <a:ext cx="3047400" cy="3263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a:solidFill>
                  <a:srgbClr val="FFFFFF"/>
                </a:solidFill>
                <a:latin typeface="Karla"/>
                <a:ea typeface="Karla"/>
                <a:cs typeface="Karla"/>
                <a:sym typeface="Karla"/>
              </a:rPr>
              <a:t>Dislikes</a:t>
            </a:r>
            <a:endParaRPr b="1">
              <a:solidFill>
                <a:srgbClr val="FFFFFF"/>
              </a:solidFill>
              <a:latin typeface="Karla"/>
              <a:ea typeface="Karla"/>
              <a:cs typeface="Karla"/>
              <a:sym typeface="Karla"/>
            </a:endParaRPr>
          </a:p>
          <a:p>
            <a:pPr indent="-317500" lvl="0" marL="457200" rtl="0" algn="l">
              <a:lnSpc>
                <a:spcPct val="100000"/>
              </a:lnSpc>
              <a:spcBef>
                <a:spcPts val="600"/>
              </a:spcBef>
              <a:spcAft>
                <a:spcPts val="0"/>
              </a:spcAft>
              <a:buClr>
                <a:srgbClr val="FFFFFF"/>
              </a:buClr>
              <a:buSzPts val="1400"/>
              <a:buFont typeface="Karla"/>
              <a:buChar char="●"/>
            </a:pPr>
            <a:r>
              <a:rPr lang="en" sz="1400">
                <a:solidFill>
                  <a:srgbClr val="FFFFFF"/>
                </a:solidFill>
                <a:latin typeface="Karla"/>
                <a:ea typeface="Karla"/>
                <a:cs typeface="Karla"/>
                <a:sym typeface="Karla"/>
              </a:rPr>
              <a:t>Unsure how to manage threads</a:t>
            </a:r>
            <a:endParaRPr sz="1400">
              <a:solidFill>
                <a:srgbClr val="FFFFFF"/>
              </a:solidFill>
              <a:latin typeface="Karla"/>
              <a:ea typeface="Karla"/>
              <a:cs typeface="Karla"/>
              <a:sym typeface="Karla"/>
            </a:endParaRPr>
          </a:p>
          <a:p>
            <a:pPr indent="-317500" lvl="0" marL="4572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Badges seemed irrelevant</a:t>
            </a:r>
            <a:endParaRPr sz="1400">
              <a:solidFill>
                <a:srgbClr val="FFFFFF"/>
              </a:solidFill>
              <a:latin typeface="Karla"/>
              <a:ea typeface="Karla"/>
              <a:cs typeface="Karla"/>
              <a:sym typeface="Karla"/>
            </a:endParaRPr>
          </a:p>
          <a:p>
            <a:pPr indent="-317500" lvl="0" marL="4572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Only able to “upload” schedule</a:t>
            </a:r>
            <a:endParaRPr sz="1400">
              <a:solidFill>
                <a:srgbClr val="FFFFFF"/>
              </a:solidFill>
              <a:latin typeface="Karla"/>
              <a:ea typeface="Karla"/>
              <a:cs typeface="Karla"/>
              <a:sym typeface="Karla"/>
            </a:endParaRPr>
          </a:p>
          <a:p>
            <a:pPr indent="-317500" lvl="0" marL="4572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On map, can only see quick view events</a:t>
            </a:r>
            <a:endParaRPr sz="1400">
              <a:solidFill>
                <a:srgbClr val="FFFFFF"/>
              </a:solidFill>
              <a:latin typeface="Karla"/>
              <a:ea typeface="Karla"/>
              <a:cs typeface="Karla"/>
              <a:sym typeface="Karla"/>
            </a:endParaRPr>
          </a:p>
          <a:p>
            <a:pPr indent="-317500" lvl="0" marL="4572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Some functionalities not implemented yet</a:t>
            </a:r>
            <a:endParaRPr sz="1400">
              <a:solidFill>
                <a:srgbClr val="FFFFFF"/>
              </a:solidFill>
              <a:latin typeface="Karla"/>
              <a:ea typeface="Karla"/>
              <a:cs typeface="Karla"/>
              <a:sym typeface="Karla"/>
            </a:endParaRPr>
          </a:p>
          <a:p>
            <a:pPr indent="-317500" lvl="0" marL="457200" rtl="0" algn="l">
              <a:lnSpc>
                <a:spcPct val="100000"/>
              </a:lnSpc>
              <a:spcBef>
                <a:spcPts val="0"/>
              </a:spcBef>
              <a:spcAft>
                <a:spcPts val="0"/>
              </a:spcAft>
              <a:buClr>
                <a:srgbClr val="FFFFFF"/>
              </a:buClr>
              <a:buSzPts val="1400"/>
              <a:buFont typeface="Karla"/>
              <a:buChar char="●"/>
            </a:pPr>
            <a:r>
              <a:rPr lang="en" sz="1400">
                <a:solidFill>
                  <a:srgbClr val="FFFFFF"/>
                </a:solidFill>
                <a:latin typeface="Karla"/>
                <a:ea typeface="Karla"/>
                <a:cs typeface="Karla"/>
                <a:sym typeface="Karla"/>
              </a:rPr>
              <a:t>No clear explanation of “threads”</a:t>
            </a:r>
            <a:endParaRPr b="1">
              <a:solidFill>
                <a:srgbClr val="FFFFFF"/>
              </a:solidFill>
              <a:latin typeface="Karla"/>
              <a:ea typeface="Karla"/>
              <a:cs typeface="Karla"/>
              <a:sym typeface="Karl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id="399" name="Google Shape;399;p62"/>
          <p:cNvPicPr preferRelativeResize="0"/>
          <p:nvPr/>
        </p:nvPicPr>
        <p:blipFill>
          <a:blip r:embed="rId3">
            <a:alphaModFix/>
          </a:blip>
          <a:stretch>
            <a:fillRect/>
          </a:stretch>
        </p:blipFill>
        <p:spPr>
          <a:xfrm>
            <a:off x="95550" y="175175"/>
            <a:ext cx="2676750" cy="4761046"/>
          </a:xfrm>
          <a:prstGeom prst="rect">
            <a:avLst/>
          </a:prstGeom>
          <a:noFill/>
          <a:ln>
            <a:noFill/>
          </a:ln>
        </p:spPr>
      </p:pic>
      <p:pic>
        <p:nvPicPr>
          <p:cNvPr id="400" name="Google Shape;400;p62"/>
          <p:cNvPicPr preferRelativeResize="0"/>
          <p:nvPr/>
        </p:nvPicPr>
        <p:blipFill>
          <a:blip r:embed="rId4">
            <a:alphaModFix/>
          </a:blip>
          <a:stretch>
            <a:fillRect/>
          </a:stretch>
        </p:blipFill>
        <p:spPr>
          <a:xfrm>
            <a:off x="6172150" y="175175"/>
            <a:ext cx="2746289" cy="4838700"/>
          </a:xfrm>
          <a:prstGeom prst="rect">
            <a:avLst/>
          </a:prstGeom>
          <a:noFill/>
          <a:ln>
            <a:noFill/>
          </a:ln>
        </p:spPr>
      </p:pic>
      <p:pic>
        <p:nvPicPr>
          <p:cNvPr id="401" name="Google Shape;401;p62"/>
          <p:cNvPicPr preferRelativeResize="0"/>
          <p:nvPr/>
        </p:nvPicPr>
        <p:blipFill>
          <a:blip r:embed="rId5">
            <a:alphaModFix/>
          </a:blip>
          <a:stretch>
            <a:fillRect/>
          </a:stretch>
        </p:blipFill>
        <p:spPr>
          <a:xfrm>
            <a:off x="3098888" y="152400"/>
            <a:ext cx="2746674" cy="4838700"/>
          </a:xfrm>
          <a:prstGeom prst="rect">
            <a:avLst/>
          </a:prstGeom>
          <a:noFill/>
          <a:ln>
            <a:noFill/>
          </a:ln>
        </p:spPr>
      </p:pic>
      <p:pic>
        <p:nvPicPr>
          <p:cNvPr id="402" name="Google Shape;402;p62"/>
          <p:cNvPicPr preferRelativeResize="0"/>
          <p:nvPr/>
        </p:nvPicPr>
        <p:blipFill>
          <a:blip r:embed="rId6">
            <a:alphaModFix/>
          </a:blip>
          <a:stretch>
            <a:fillRect/>
          </a:stretch>
        </p:blipFill>
        <p:spPr>
          <a:xfrm>
            <a:off x="6172150" y="175175"/>
            <a:ext cx="2746650" cy="512702"/>
          </a:xfrm>
          <a:prstGeom prst="rect">
            <a:avLst/>
          </a:prstGeom>
          <a:noFill/>
          <a:ln>
            <a:noFill/>
          </a:ln>
        </p:spPr>
      </p:pic>
      <p:pic>
        <p:nvPicPr>
          <p:cNvPr id="403" name="Google Shape;403;p62"/>
          <p:cNvPicPr preferRelativeResize="0"/>
          <p:nvPr/>
        </p:nvPicPr>
        <p:blipFill>
          <a:blip r:embed="rId7">
            <a:alphaModFix/>
          </a:blip>
          <a:stretch>
            <a:fillRect/>
          </a:stretch>
        </p:blipFill>
        <p:spPr>
          <a:xfrm>
            <a:off x="2196800" y="387925"/>
            <a:ext cx="195750" cy="195750"/>
          </a:xfrm>
          <a:prstGeom prst="rect">
            <a:avLst/>
          </a:prstGeom>
          <a:noFill/>
          <a:ln>
            <a:noFill/>
          </a:ln>
        </p:spPr>
      </p:pic>
      <p:pic>
        <p:nvPicPr>
          <p:cNvPr id="404" name="Google Shape;404;p62"/>
          <p:cNvPicPr preferRelativeResize="0"/>
          <p:nvPr/>
        </p:nvPicPr>
        <p:blipFill>
          <a:blip r:embed="rId8">
            <a:alphaModFix/>
          </a:blip>
          <a:stretch>
            <a:fillRect/>
          </a:stretch>
        </p:blipFill>
        <p:spPr>
          <a:xfrm>
            <a:off x="1773950" y="880325"/>
            <a:ext cx="243900" cy="243900"/>
          </a:xfrm>
          <a:prstGeom prst="rect">
            <a:avLst/>
          </a:prstGeom>
          <a:noFill/>
          <a:ln>
            <a:noFill/>
          </a:ln>
        </p:spPr>
      </p:pic>
      <p:pic>
        <p:nvPicPr>
          <p:cNvPr id="405" name="Google Shape;405;p62"/>
          <p:cNvPicPr preferRelativeResize="0"/>
          <p:nvPr/>
        </p:nvPicPr>
        <p:blipFill>
          <a:blip r:embed="rId9">
            <a:alphaModFix/>
          </a:blip>
          <a:stretch>
            <a:fillRect/>
          </a:stretch>
        </p:blipFill>
        <p:spPr>
          <a:xfrm>
            <a:off x="1798025" y="2214447"/>
            <a:ext cx="195750" cy="195750"/>
          </a:xfrm>
          <a:prstGeom prst="rect">
            <a:avLst/>
          </a:prstGeom>
          <a:noFill/>
          <a:ln>
            <a:noFill/>
          </a:ln>
        </p:spPr>
      </p:pic>
      <p:pic>
        <p:nvPicPr>
          <p:cNvPr id="406" name="Google Shape;406;p62"/>
          <p:cNvPicPr preferRelativeResize="0"/>
          <p:nvPr/>
        </p:nvPicPr>
        <p:blipFill>
          <a:blip r:embed="rId10">
            <a:alphaModFix/>
          </a:blip>
          <a:stretch>
            <a:fillRect/>
          </a:stretch>
        </p:blipFill>
        <p:spPr>
          <a:xfrm>
            <a:off x="270726" y="3042600"/>
            <a:ext cx="195750" cy="195750"/>
          </a:xfrm>
          <a:prstGeom prst="rect">
            <a:avLst/>
          </a:prstGeom>
          <a:noFill/>
          <a:ln>
            <a:noFill/>
          </a:ln>
        </p:spPr>
      </p:pic>
      <p:pic>
        <p:nvPicPr>
          <p:cNvPr id="407" name="Google Shape;407;p62"/>
          <p:cNvPicPr preferRelativeResize="0"/>
          <p:nvPr/>
        </p:nvPicPr>
        <p:blipFill>
          <a:blip r:embed="rId11">
            <a:alphaModFix/>
          </a:blip>
          <a:stretch>
            <a:fillRect/>
          </a:stretch>
        </p:blipFill>
        <p:spPr>
          <a:xfrm>
            <a:off x="1822100" y="1742000"/>
            <a:ext cx="195750" cy="203535"/>
          </a:xfrm>
          <a:prstGeom prst="rect">
            <a:avLst/>
          </a:prstGeom>
          <a:noFill/>
          <a:ln>
            <a:noFill/>
          </a:ln>
        </p:spPr>
      </p:pic>
      <p:pic>
        <p:nvPicPr>
          <p:cNvPr id="408" name="Google Shape;408;p62"/>
          <p:cNvPicPr preferRelativeResize="0"/>
          <p:nvPr/>
        </p:nvPicPr>
        <p:blipFill>
          <a:blip r:embed="rId12">
            <a:alphaModFix/>
          </a:blip>
          <a:stretch>
            <a:fillRect/>
          </a:stretch>
        </p:blipFill>
        <p:spPr>
          <a:xfrm>
            <a:off x="2472799" y="354375"/>
            <a:ext cx="195750" cy="195550"/>
          </a:xfrm>
          <a:prstGeom prst="rect">
            <a:avLst/>
          </a:prstGeom>
          <a:noFill/>
          <a:ln>
            <a:noFill/>
          </a:ln>
        </p:spPr>
      </p:pic>
      <p:pic>
        <p:nvPicPr>
          <p:cNvPr id="409" name="Google Shape;409;p62"/>
          <p:cNvPicPr preferRelativeResize="0"/>
          <p:nvPr/>
        </p:nvPicPr>
        <p:blipFill>
          <a:blip r:embed="rId13">
            <a:alphaModFix/>
          </a:blip>
          <a:stretch>
            <a:fillRect/>
          </a:stretch>
        </p:blipFill>
        <p:spPr>
          <a:xfrm rot="10800000">
            <a:off x="1295900" y="3042601"/>
            <a:ext cx="133175" cy="133175"/>
          </a:xfrm>
          <a:prstGeom prst="rect">
            <a:avLst/>
          </a:prstGeom>
          <a:noFill/>
          <a:ln>
            <a:noFill/>
          </a:ln>
        </p:spPr>
      </p:pic>
      <p:pic>
        <p:nvPicPr>
          <p:cNvPr id="410" name="Google Shape;410;p62"/>
          <p:cNvPicPr preferRelativeResize="0"/>
          <p:nvPr/>
        </p:nvPicPr>
        <p:blipFill>
          <a:blip r:embed="rId14">
            <a:alphaModFix/>
          </a:blip>
          <a:stretch>
            <a:fillRect/>
          </a:stretch>
        </p:blipFill>
        <p:spPr>
          <a:xfrm>
            <a:off x="798294" y="1676682"/>
            <a:ext cx="1271250" cy="1271275"/>
          </a:xfrm>
          <a:prstGeom prst="rect">
            <a:avLst/>
          </a:prstGeom>
          <a:noFill/>
          <a:ln>
            <a:noFill/>
          </a:ln>
        </p:spPr>
      </p:pic>
      <p:pic>
        <p:nvPicPr>
          <p:cNvPr id="411" name="Google Shape;411;p62"/>
          <p:cNvPicPr preferRelativeResize="0"/>
          <p:nvPr/>
        </p:nvPicPr>
        <p:blipFill>
          <a:blip r:embed="rId15">
            <a:alphaModFix/>
          </a:blip>
          <a:stretch>
            <a:fillRect/>
          </a:stretch>
        </p:blipFill>
        <p:spPr>
          <a:xfrm>
            <a:off x="3377675" y="1499988"/>
            <a:ext cx="2189075" cy="2189075"/>
          </a:xfrm>
          <a:prstGeom prst="rect">
            <a:avLst/>
          </a:prstGeom>
          <a:noFill/>
          <a:ln>
            <a:noFill/>
          </a:ln>
        </p:spPr>
      </p:pic>
      <p:pic>
        <p:nvPicPr>
          <p:cNvPr id="412" name="Google Shape;412;p62"/>
          <p:cNvPicPr preferRelativeResize="0"/>
          <p:nvPr/>
        </p:nvPicPr>
        <p:blipFill>
          <a:blip r:embed="rId7">
            <a:alphaModFix/>
          </a:blip>
          <a:stretch>
            <a:fillRect/>
          </a:stretch>
        </p:blipFill>
        <p:spPr>
          <a:xfrm>
            <a:off x="3386425" y="1945525"/>
            <a:ext cx="195750" cy="195750"/>
          </a:xfrm>
          <a:prstGeom prst="rect">
            <a:avLst/>
          </a:prstGeom>
          <a:noFill/>
          <a:ln>
            <a:noFill/>
          </a:ln>
        </p:spPr>
      </p:pic>
      <p:pic>
        <p:nvPicPr>
          <p:cNvPr id="413" name="Google Shape;413;p62"/>
          <p:cNvPicPr preferRelativeResize="0"/>
          <p:nvPr/>
        </p:nvPicPr>
        <p:blipFill>
          <a:blip r:embed="rId7">
            <a:alphaModFix/>
          </a:blip>
          <a:stretch>
            <a:fillRect/>
          </a:stretch>
        </p:blipFill>
        <p:spPr>
          <a:xfrm>
            <a:off x="6040350" y="87400"/>
            <a:ext cx="195750" cy="195750"/>
          </a:xfrm>
          <a:prstGeom prst="rect">
            <a:avLst/>
          </a:prstGeom>
          <a:noFill/>
          <a:ln>
            <a:noFill/>
          </a:ln>
        </p:spPr>
      </p:pic>
      <p:pic>
        <p:nvPicPr>
          <p:cNvPr id="414" name="Google Shape;414;p62"/>
          <p:cNvPicPr preferRelativeResize="0"/>
          <p:nvPr/>
        </p:nvPicPr>
        <p:blipFill>
          <a:blip r:embed="rId8">
            <a:alphaModFix/>
          </a:blip>
          <a:stretch>
            <a:fillRect/>
          </a:stretch>
        </p:blipFill>
        <p:spPr>
          <a:xfrm>
            <a:off x="3386425" y="2182325"/>
            <a:ext cx="195750" cy="195750"/>
          </a:xfrm>
          <a:prstGeom prst="rect">
            <a:avLst/>
          </a:prstGeom>
          <a:noFill/>
          <a:ln>
            <a:noFill/>
          </a:ln>
        </p:spPr>
      </p:pic>
      <p:pic>
        <p:nvPicPr>
          <p:cNvPr id="415" name="Google Shape;415;p62"/>
          <p:cNvPicPr preferRelativeResize="0"/>
          <p:nvPr/>
        </p:nvPicPr>
        <p:blipFill>
          <a:blip r:embed="rId16">
            <a:alphaModFix/>
          </a:blip>
          <a:stretch>
            <a:fillRect/>
          </a:stretch>
        </p:blipFill>
        <p:spPr>
          <a:xfrm>
            <a:off x="3068650" y="1086950"/>
            <a:ext cx="2807150" cy="280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3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xit" presetID="10" presetSubtype="0">
                                  <p:stCondLst>
                                    <p:cond delay="0"/>
                                  </p:stCondLst>
                                  <p:childTnLst>
                                    <p:animEffect filter="fade" transition="out">
                                      <p:cBhvr>
                                        <p:cTn dur="1000"/>
                                        <p:tgtEl>
                                          <p:spTgt spid="410"/>
                                        </p:tgtEl>
                                      </p:cBhvr>
                                    </p:animEffect>
                                    <p:set>
                                      <p:cBhvr>
                                        <p:cTn dur="1" fill="hold">
                                          <p:stCondLst>
                                            <p:cond delay="1000"/>
                                          </p:stCondLst>
                                        </p:cTn>
                                        <p:tgtEl>
                                          <p:spTgt spid="4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4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2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3"/>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Demo</a:t>
            </a:r>
            <a:endParaRPr>
              <a:solidFill>
                <a:srgbClr val="434343"/>
              </a:solidFill>
            </a:endParaRPr>
          </a:p>
          <a:p>
            <a:pPr indent="0" lvl="0" marL="0" rtl="0" algn="l">
              <a:lnSpc>
                <a:spcPct val="200000"/>
              </a:lnSpc>
              <a:spcBef>
                <a:spcPts val="0"/>
              </a:spcBef>
              <a:spcAft>
                <a:spcPts val="0"/>
              </a:spcAft>
              <a:buClr>
                <a:schemeClr val="dk1"/>
              </a:buClr>
              <a:buSzPts val="1100"/>
              <a:buFont typeface="Arial"/>
              <a:buNone/>
            </a:pPr>
            <a:r>
              <a:rPr b="0" lang="en" sz="1100" u="sng">
                <a:solidFill>
                  <a:srgbClr val="1155CC"/>
                </a:solidFill>
                <a:latin typeface="Arial"/>
                <a:ea typeface="Arial"/>
                <a:cs typeface="Arial"/>
                <a:sym typeface="Arial"/>
                <a:hlinkClick r:id="rId3"/>
              </a:rPr>
              <a:t>https://6gjdvp.axshare.com/login.html</a:t>
            </a:r>
            <a:endParaRPr>
              <a:solidFill>
                <a:srgbClr val="43434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64"/>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Thank you!</a:t>
            </a:r>
            <a:endParaRPr>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5"/>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The Problem</a:t>
            </a:r>
            <a:endParaRPr>
              <a:solidFill>
                <a:srgbClr val="434343"/>
              </a:solidFill>
            </a:endParaRPr>
          </a:p>
        </p:txBody>
      </p:sp>
      <p:sp>
        <p:nvSpPr>
          <p:cNvPr id="186" name="Google Shape;186;p35"/>
          <p:cNvSpPr txBox="1"/>
          <p:nvPr>
            <p:ph idx="1" type="subTitle"/>
          </p:nvPr>
        </p:nvSpPr>
        <p:spPr>
          <a:xfrm>
            <a:off x="6724950" y="3265700"/>
            <a:ext cx="19062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Topic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6"/>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6"/>
          <p:cNvSpPr txBox="1"/>
          <p:nvPr>
            <p:ph idx="1" type="subTitle"/>
          </p:nvPr>
        </p:nvSpPr>
        <p:spPr>
          <a:xfrm>
            <a:off x="6724950" y="3265700"/>
            <a:ext cx="19062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pic>
        <p:nvPicPr>
          <p:cNvPr id="194" name="Google Shape;194;p36"/>
          <p:cNvPicPr preferRelativeResize="0"/>
          <p:nvPr/>
        </p:nvPicPr>
        <p:blipFill>
          <a:blip r:embed="rId3">
            <a:alphaModFix/>
          </a:blip>
          <a:stretch>
            <a:fillRect/>
          </a:stretch>
        </p:blipFill>
        <p:spPr>
          <a:xfrm>
            <a:off x="-92850" y="-73106"/>
            <a:ext cx="9236851" cy="5195737"/>
          </a:xfrm>
          <a:prstGeom prst="rect">
            <a:avLst/>
          </a:prstGeom>
          <a:noFill/>
          <a:ln>
            <a:noFill/>
          </a:ln>
        </p:spPr>
      </p:pic>
      <p:sp>
        <p:nvSpPr>
          <p:cNvPr id="195" name="Google Shape;195;p36"/>
          <p:cNvSpPr/>
          <p:nvPr/>
        </p:nvSpPr>
        <p:spPr>
          <a:xfrm>
            <a:off x="-83550" y="-74269"/>
            <a:ext cx="9312000" cy="5217600"/>
          </a:xfrm>
          <a:prstGeom prst="rect">
            <a:avLst/>
          </a:prstGeom>
          <a:solidFill>
            <a:srgbClr val="000000">
              <a:alpha val="72690"/>
            </a:srgbClr>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 name="Google Shape;196;p36"/>
          <p:cNvSpPr txBox="1"/>
          <p:nvPr>
            <p:ph type="ctrTitle"/>
          </p:nvPr>
        </p:nvSpPr>
        <p:spPr>
          <a:xfrm>
            <a:off x="1667288" y="134944"/>
            <a:ext cx="5716500" cy="11820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sz="4100">
                <a:solidFill>
                  <a:srgbClr val="FFFFFF"/>
                </a:solidFill>
              </a:rPr>
              <a:t>Problem Statement</a:t>
            </a:r>
            <a:endParaRPr sz="4100">
              <a:solidFill>
                <a:srgbClr val="FFFFFF"/>
              </a:solidFill>
            </a:endParaRPr>
          </a:p>
          <a:p>
            <a:pPr indent="0" lvl="0" marL="0" rtl="0" algn="ctr">
              <a:spcBef>
                <a:spcPts val="0"/>
              </a:spcBef>
              <a:spcAft>
                <a:spcPts val="0"/>
              </a:spcAft>
              <a:buNone/>
            </a:pPr>
            <a:r>
              <a:t/>
            </a:r>
            <a:endParaRPr b="0" sz="1400">
              <a:solidFill>
                <a:srgbClr val="FFFFFF"/>
              </a:solidFill>
              <a:latin typeface="Montserrat Light"/>
              <a:ea typeface="Montserrat Light"/>
              <a:cs typeface="Montserrat Light"/>
              <a:sym typeface="Montserrat Light"/>
            </a:endParaRPr>
          </a:p>
        </p:txBody>
      </p:sp>
      <p:sp>
        <p:nvSpPr>
          <p:cNvPr id="197" name="Google Shape;197;p36"/>
          <p:cNvSpPr txBox="1"/>
          <p:nvPr/>
        </p:nvSpPr>
        <p:spPr>
          <a:xfrm>
            <a:off x="322088" y="1434375"/>
            <a:ext cx="8499900" cy="32265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600"/>
              </a:spcBef>
              <a:spcAft>
                <a:spcPts val="0"/>
              </a:spcAft>
              <a:buClr>
                <a:schemeClr val="dk1"/>
              </a:buClr>
              <a:buSzPts val="1100"/>
              <a:buFont typeface="Arial"/>
              <a:buNone/>
            </a:pPr>
            <a:r>
              <a:rPr i="1" lang="en" sz="1800">
                <a:solidFill>
                  <a:srgbClr val="FFFFFF"/>
                </a:solidFill>
                <a:latin typeface="Karla"/>
                <a:ea typeface="Karla"/>
                <a:cs typeface="Karla"/>
                <a:sym typeface="Karla"/>
              </a:rPr>
              <a:t>Transitioning into a new community can be difficult or even challenging for some. We are unaware of many events that happen around us and we miss the opportunity participate in things that interest us as well as a chance to meet new people.</a:t>
            </a:r>
            <a:endParaRPr i="1" sz="1800">
              <a:solidFill>
                <a:srgbClr val="FFFFFF"/>
              </a:solidFill>
              <a:latin typeface="Karla"/>
              <a:ea typeface="Karla"/>
              <a:cs typeface="Karla"/>
              <a:sym typeface="Karla"/>
            </a:endParaRPr>
          </a:p>
          <a:p>
            <a:pPr indent="0" lvl="0" marL="0" rtl="0" algn="l">
              <a:lnSpc>
                <a:spcPct val="115000"/>
              </a:lnSpc>
              <a:spcBef>
                <a:spcPts val="600"/>
              </a:spcBef>
              <a:spcAft>
                <a:spcPts val="0"/>
              </a:spcAft>
              <a:buClr>
                <a:schemeClr val="dk1"/>
              </a:buClr>
              <a:buSzPts val="1100"/>
              <a:buFont typeface="Arial"/>
              <a:buNone/>
            </a:pPr>
            <a:r>
              <a:t/>
            </a:r>
            <a:endParaRPr i="1" sz="1800">
              <a:solidFill>
                <a:srgbClr val="FFFFFF"/>
              </a:solidFill>
              <a:latin typeface="Karla"/>
              <a:ea typeface="Karla"/>
              <a:cs typeface="Karla"/>
              <a:sym typeface="Karla"/>
            </a:endParaRPr>
          </a:p>
          <a:p>
            <a:pPr indent="0" lvl="0" marL="0" rtl="0" algn="ctr">
              <a:lnSpc>
                <a:spcPct val="115000"/>
              </a:lnSpc>
              <a:spcBef>
                <a:spcPts val="600"/>
              </a:spcBef>
              <a:spcAft>
                <a:spcPts val="0"/>
              </a:spcAft>
              <a:buClr>
                <a:schemeClr val="dk1"/>
              </a:buClr>
              <a:buSzPts val="1100"/>
              <a:buFont typeface="Arial"/>
              <a:buNone/>
            </a:pPr>
            <a:r>
              <a:rPr i="1" lang="en" sz="1800">
                <a:solidFill>
                  <a:srgbClr val="FFFFFF"/>
                </a:solidFill>
                <a:latin typeface="Karla"/>
                <a:ea typeface="Karla"/>
                <a:cs typeface="Karla"/>
                <a:sym typeface="Karla"/>
              </a:rPr>
              <a:t>Our vision is to develop a solution which can give people who are new to communities an opportunity to connect with people around them who share the same interests.</a:t>
            </a:r>
            <a:endParaRPr i="1" sz="1800">
              <a:solidFill>
                <a:srgbClr val="FFFFFF"/>
              </a:solidFill>
              <a:latin typeface="Karla"/>
              <a:ea typeface="Karla"/>
              <a:cs typeface="Karla"/>
              <a:sym typeface="Karla"/>
            </a:endParaRPr>
          </a:p>
          <a:p>
            <a:pPr indent="0" lvl="0" marL="0" rtl="0" algn="ctr">
              <a:spcBef>
                <a:spcPts val="600"/>
              </a:spcBef>
              <a:spcAft>
                <a:spcPts val="0"/>
              </a:spcAft>
              <a:buClr>
                <a:schemeClr val="dk1"/>
              </a:buClr>
              <a:buSzPts val="1100"/>
              <a:buFont typeface="Arial"/>
              <a:buNone/>
            </a:pPr>
            <a:r>
              <a:t/>
            </a:r>
            <a:endParaRPr i="1" sz="1800">
              <a:solidFill>
                <a:srgbClr val="FFFFFF"/>
              </a:solidFill>
              <a:latin typeface="Karla"/>
              <a:ea typeface="Karla"/>
              <a:cs typeface="Karla"/>
              <a:sym typeface="Karla"/>
            </a:endParaRPr>
          </a:p>
          <a:p>
            <a:pPr indent="0" lvl="0" marL="0" rtl="0" algn="l">
              <a:spcBef>
                <a:spcPts val="600"/>
              </a:spcBef>
              <a:spcAft>
                <a:spcPts val="0"/>
              </a:spcAft>
              <a:buClr>
                <a:schemeClr val="dk1"/>
              </a:buClr>
              <a:buSzPts val="1100"/>
              <a:buFont typeface="Arial"/>
              <a:buNone/>
            </a:pPr>
            <a:r>
              <a:t/>
            </a:r>
            <a:endParaRPr sz="1800">
              <a:solidFill>
                <a:srgbClr val="FFFFFF"/>
              </a:solidFill>
              <a:latin typeface="Karla"/>
              <a:ea typeface="Karla"/>
              <a:cs typeface="Karla"/>
              <a:sym typeface="Karla"/>
            </a:endParaRPr>
          </a:p>
          <a:p>
            <a:pPr indent="0" lvl="0" marL="0" rtl="0" algn="ctr">
              <a:spcBef>
                <a:spcPts val="0"/>
              </a:spcBef>
              <a:spcAft>
                <a:spcPts val="0"/>
              </a:spcAft>
              <a:buNone/>
            </a:pPr>
            <a:r>
              <a:t/>
            </a:r>
            <a:endParaRPr i="1" sz="1800">
              <a:solidFill>
                <a:srgbClr val="FFFFFF"/>
              </a:solidFill>
              <a:latin typeface="Karla"/>
              <a:ea typeface="Karla"/>
              <a:cs typeface="Karla"/>
              <a:sym typeface="Karl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7"/>
          <p:cNvSpPr txBox="1"/>
          <p:nvPr>
            <p:ph type="ctrTitle"/>
          </p:nvPr>
        </p:nvSpPr>
        <p:spPr>
          <a:xfrm>
            <a:off x="648300" y="1354750"/>
            <a:ext cx="3522300" cy="29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Research</a:t>
            </a:r>
            <a:endParaRPr>
              <a:solidFill>
                <a:srgbClr val="434343"/>
              </a:solidFill>
            </a:endParaRPr>
          </a:p>
        </p:txBody>
      </p:sp>
      <p:sp>
        <p:nvSpPr>
          <p:cNvPr id="203" name="Google Shape;203;p37"/>
          <p:cNvSpPr txBox="1"/>
          <p:nvPr>
            <p:ph idx="1" type="subTitle"/>
          </p:nvPr>
        </p:nvSpPr>
        <p:spPr>
          <a:xfrm>
            <a:off x="6724950" y="3265700"/>
            <a:ext cx="1906200" cy="103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Formative Study #1 and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8"/>
          <p:cNvSpPr txBox="1"/>
          <p:nvPr>
            <p:ph idx="4294967295" type="title"/>
          </p:nvPr>
        </p:nvSpPr>
        <p:spPr>
          <a:xfrm>
            <a:off x="288600" y="1932175"/>
            <a:ext cx="26259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rPr>
              <a:t>Questionnaire</a:t>
            </a:r>
            <a:endParaRPr>
              <a:solidFill>
                <a:srgbClr val="FFFFFF"/>
              </a:solidFill>
            </a:endParaRPr>
          </a:p>
        </p:txBody>
      </p:sp>
      <p:sp>
        <p:nvSpPr>
          <p:cNvPr id="209" name="Google Shape;209;p38"/>
          <p:cNvSpPr txBox="1"/>
          <p:nvPr>
            <p:ph idx="4294967295" type="body"/>
          </p:nvPr>
        </p:nvSpPr>
        <p:spPr>
          <a:xfrm>
            <a:off x="288600" y="2571750"/>
            <a:ext cx="5324100" cy="225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FFFF"/>
                </a:solidFill>
              </a:rPr>
              <a:t>25</a:t>
            </a:r>
            <a:r>
              <a:rPr lang="en">
                <a:solidFill>
                  <a:srgbClr val="FFFFFF"/>
                </a:solidFill>
              </a:rPr>
              <a:t> participants</a:t>
            </a:r>
            <a:endParaRPr>
              <a:solidFill>
                <a:srgbClr val="FFFFFF"/>
              </a:solidFill>
            </a:endParaRPr>
          </a:p>
          <a:p>
            <a:pPr indent="-317500" lvl="0" marL="457200" rtl="0" algn="l">
              <a:spcBef>
                <a:spcPts val="600"/>
              </a:spcBef>
              <a:spcAft>
                <a:spcPts val="0"/>
              </a:spcAft>
              <a:buClr>
                <a:srgbClr val="FFFFFF"/>
              </a:buClr>
              <a:buSzPts val="1400"/>
              <a:buChar char="●"/>
            </a:pPr>
            <a:r>
              <a:rPr lang="en" sz="1400">
                <a:solidFill>
                  <a:srgbClr val="FFFFFF"/>
                </a:solidFill>
              </a:rPr>
              <a:t>Demographics</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Social Media </a:t>
            </a:r>
            <a:r>
              <a:rPr lang="en" sz="1400">
                <a:solidFill>
                  <a:srgbClr val="FFFFFF"/>
                </a:solidFill>
              </a:rPr>
              <a:t>presence</a:t>
            </a:r>
            <a:r>
              <a:rPr lang="en" sz="1400">
                <a:solidFill>
                  <a:srgbClr val="FFFFFF"/>
                </a:solidFill>
              </a:rPr>
              <a:t> </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Interests</a:t>
            </a:r>
            <a:endParaRPr sz="1400">
              <a:solidFill>
                <a:srgbClr val="FFFFFF"/>
              </a:solidFill>
            </a:endParaRPr>
          </a:p>
          <a:p>
            <a:pPr indent="-317500" lvl="0" marL="457200" rtl="0" algn="l">
              <a:spcBef>
                <a:spcPts val="0"/>
              </a:spcBef>
              <a:spcAft>
                <a:spcPts val="0"/>
              </a:spcAft>
              <a:buClr>
                <a:srgbClr val="FFFFFF"/>
              </a:buClr>
              <a:buSzPts val="1400"/>
              <a:buChar char="●"/>
            </a:pPr>
            <a:r>
              <a:rPr lang="en" sz="1400">
                <a:solidFill>
                  <a:srgbClr val="FFFFFF"/>
                </a:solidFill>
              </a:rPr>
              <a:t>Current solutions</a:t>
            </a:r>
            <a:endParaRPr sz="1400">
              <a:solidFill>
                <a:srgbClr val="FFFFFF"/>
              </a:solidFill>
            </a:endParaRPr>
          </a:p>
        </p:txBody>
      </p:sp>
      <p:pic>
        <p:nvPicPr>
          <p:cNvPr id="210" name="Google Shape;210;p38" title="Chart"/>
          <p:cNvPicPr preferRelativeResize="0"/>
          <p:nvPr/>
        </p:nvPicPr>
        <p:blipFill>
          <a:blip r:embed="rId4">
            <a:alphaModFix/>
          </a:blip>
          <a:stretch>
            <a:fillRect/>
          </a:stretch>
        </p:blipFill>
        <p:spPr>
          <a:xfrm>
            <a:off x="3779825" y="136975"/>
            <a:ext cx="5245524" cy="2280900"/>
          </a:xfrm>
          <a:prstGeom prst="rect">
            <a:avLst/>
          </a:prstGeom>
          <a:noFill/>
          <a:ln>
            <a:noFill/>
          </a:ln>
        </p:spPr>
      </p:pic>
      <p:pic>
        <p:nvPicPr>
          <p:cNvPr id="211" name="Google Shape;211;p38" title="Chart"/>
          <p:cNvPicPr preferRelativeResize="0"/>
          <p:nvPr/>
        </p:nvPicPr>
        <p:blipFill>
          <a:blip r:embed="rId5">
            <a:alphaModFix/>
          </a:blip>
          <a:stretch>
            <a:fillRect/>
          </a:stretch>
        </p:blipFill>
        <p:spPr>
          <a:xfrm>
            <a:off x="3962262" y="2486576"/>
            <a:ext cx="4777551" cy="25508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838350" y="8935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Semi-</a:t>
            </a:r>
            <a:r>
              <a:rPr lang="en">
                <a:solidFill>
                  <a:srgbClr val="434343"/>
                </a:solidFill>
              </a:rPr>
              <a:t>Structured</a:t>
            </a:r>
            <a:r>
              <a:rPr lang="en">
                <a:solidFill>
                  <a:srgbClr val="434343"/>
                </a:solidFill>
              </a:rPr>
              <a:t> </a:t>
            </a:r>
            <a:r>
              <a:rPr lang="en">
                <a:solidFill>
                  <a:srgbClr val="434343"/>
                </a:solidFill>
              </a:rPr>
              <a:t>Interview</a:t>
            </a:r>
            <a:endParaRPr>
              <a:solidFill>
                <a:srgbClr val="434343"/>
              </a:solidFill>
            </a:endParaRPr>
          </a:p>
        </p:txBody>
      </p:sp>
      <p:sp>
        <p:nvSpPr>
          <p:cNvPr id="217" name="Google Shape;217;p39"/>
          <p:cNvSpPr txBox="1"/>
          <p:nvPr>
            <p:ph idx="1" type="body"/>
          </p:nvPr>
        </p:nvSpPr>
        <p:spPr>
          <a:xfrm>
            <a:off x="838250" y="1504950"/>
            <a:ext cx="6114000" cy="2255700"/>
          </a:xfrm>
          <a:prstGeom prst="rect">
            <a:avLst/>
          </a:prstGeom>
        </p:spPr>
        <p:txBody>
          <a:bodyPr anchorCtr="0" anchor="t" bIns="91425" lIns="91425" spcFirstLastPara="1" rIns="91425" wrap="square" tIns="91425">
            <a:noAutofit/>
          </a:bodyPr>
          <a:lstStyle/>
          <a:p>
            <a:pPr indent="-317500" lvl="0" marL="457200" rtl="0" algn="l">
              <a:spcBef>
                <a:spcPts val="600"/>
              </a:spcBef>
              <a:spcAft>
                <a:spcPts val="0"/>
              </a:spcAft>
              <a:buSzPts val="1400"/>
              <a:buFont typeface="Montserrat"/>
              <a:buChar char="●"/>
            </a:pPr>
            <a:r>
              <a:rPr lang="en" sz="1400">
                <a:latin typeface="Montserrat"/>
                <a:ea typeface="Montserrat"/>
                <a:cs typeface="Montserrat"/>
                <a:sym typeface="Montserrat"/>
              </a:rPr>
              <a:t>Follow up participants and new recruited participants</a:t>
            </a:r>
            <a:endParaRPr sz="1400">
              <a:latin typeface="Montserrat"/>
              <a:ea typeface="Montserrat"/>
              <a:cs typeface="Montserrat"/>
              <a:sym typeface="Montserrat"/>
            </a:endParaRPr>
          </a:p>
          <a:p>
            <a:pPr indent="0" lvl="0" marL="0" rtl="0" algn="l">
              <a:spcBef>
                <a:spcPts val="600"/>
              </a:spcBef>
              <a:spcAft>
                <a:spcPts val="0"/>
              </a:spcAft>
              <a:buNone/>
            </a:pPr>
            <a:r>
              <a:t/>
            </a:r>
            <a:endParaRPr sz="1400">
              <a:latin typeface="Montserrat"/>
              <a:ea typeface="Montserrat"/>
              <a:cs typeface="Montserrat"/>
              <a:sym typeface="Montserrat"/>
            </a:endParaRPr>
          </a:p>
          <a:p>
            <a:pPr indent="0" lvl="0" marL="0" rtl="0" algn="l">
              <a:spcBef>
                <a:spcPts val="600"/>
              </a:spcBef>
              <a:spcAft>
                <a:spcPts val="0"/>
              </a:spcAft>
              <a:buNone/>
            </a:pPr>
            <a:r>
              <a:rPr lang="en" sz="1400">
                <a:latin typeface="Montserrat"/>
                <a:ea typeface="Montserrat"/>
                <a:cs typeface="Montserrat"/>
                <a:sym typeface="Montserrat"/>
              </a:rPr>
              <a:t>Topic of Interests:</a:t>
            </a:r>
            <a:endParaRPr sz="1400">
              <a:latin typeface="Montserrat"/>
              <a:ea typeface="Montserrat"/>
              <a:cs typeface="Montserrat"/>
              <a:sym typeface="Montserrat"/>
            </a:endParaRPr>
          </a:p>
          <a:p>
            <a:pPr indent="0" lvl="0" marL="0" rtl="0" algn="ctr">
              <a:spcBef>
                <a:spcPts val="600"/>
              </a:spcBef>
              <a:spcAft>
                <a:spcPts val="0"/>
              </a:spcAft>
              <a:buNone/>
            </a:pPr>
            <a:r>
              <a:rPr b="1" lang="en" sz="1400">
                <a:latin typeface="Montserrat"/>
                <a:ea typeface="Montserrat"/>
                <a:cs typeface="Montserrat"/>
                <a:sym typeface="Montserrat"/>
              </a:rPr>
              <a:t>Academic Life</a:t>
            </a:r>
            <a:r>
              <a:rPr lang="en" sz="1400">
                <a:latin typeface="Montserrat"/>
                <a:ea typeface="Montserrat"/>
                <a:cs typeface="Montserrat"/>
                <a:sym typeface="Montserrat"/>
              </a:rPr>
              <a:t> vs. </a:t>
            </a:r>
            <a:r>
              <a:rPr b="1" lang="en" sz="1400">
                <a:latin typeface="Montserrat"/>
                <a:ea typeface="Montserrat"/>
                <a:cs typeface="Montserrat"/>
                <a:sym typeface="Montserrat"/>
              </a:rPr>
              <a:t>Social Life</a:t>
            </a:r>
            <a:endParaRPr b="1" sz="1400">
              <a:latin typeface="Montserrat"/>
              <a:ea typeface="Montserrat"/>
              <a:cs typeface="Montserrat"/>
              <a:sym typeface="Montserrat"/>
            </a:endParaRPr>
          </a:p>
          <a:p>
            <a:pPr indent="0" lvl="0" marL="0" rtl="0" algn="ctr">
              <a:spcBef>
                <a:spcPts val="600"/>
              </a:spcBef>
              <a:spcAft>
                <a:spcPts val="0"/>
              </a:spcAft>
              <a:buNone/>
            </a:pPr>
            <a:r>
              <a:rPr lang="en" sz="1400">
                <a:latin typeface="Montserrat"/>
                <a:ea typeface="Montserrat"/>
                <a:cs typeface="Montserrat"/>
                <a:sym typeface="Montserrat"/>
              </a:rPr>
              <a:t>How to strengthen </a:t>
            </a:r>
            <a:r>
              <a:rPr b="1" lang="en" sz="1400">
                <a:latin typeface="Montserrat"/>
                <a:ea typeface="Montserrat"/>
                <a:cs typeface="Montserrat"/>
                <a:sym typeface="Montserrat"/>
              </a:rPr>
              <a:t>social circles</a:t>
            </a:r>
            <a:endParaRPr b="1" sz="1400">
              <a:latin typeface="Montserrat"/>
              <a:ea typeface="Montserrat"/>
              <a:cs typeface="Montserrat"/>
              <a:sym typeface="Montserrat"/>
            </a:endParaRPr>
          </a:p>
          <a:p>
            <a:pPr indent="0" lvl="0" marL="0" rtl="0" algn="ctr">
              <a:spcBef>
                <a:spcPts val="600"/>
              </a:spcBef>
              <a:spcAft>
                <a:spcPts val="0"/>
              </a:spcAft>
              <a:buNone/>
            </a:pPr>
            <a:r>
              <a:rPr lang="en" sz="1400">
                <a:latin typeface="Montserrat"/>
                <a:ea typeface="Montserrat"/>
                <a:cs typeface="Montserrat"/>
                <a:sym typeface="Montserrat"/>
              </a:rPr>
              <a:t>Attending </a:t>
            </a:r>
            <a:r>
              <a:rPr b="1" lang="en" sz="1400">
                <a:latin typeface="Montserrat"/>
                <a:ea typeface="Montserrat"/>
                <a:cs typeface="Montserrat"/>
                <a:sym typeface="Montserrat"/>
              </a:rPr>
              <a:t>events</a:t>
            </a:r>
            <a:endParaRPr b="1" sz="1400">
              <a:latin typeface="Montserrat"/>
              <a:ea typeface="Montserrat"/>
              <a:cs typeface="Montserrat"/>
              <a:sym typeface="Montserrat"/>
            </a:endParaRPr>
          </a:p>
          <a:p>
            <a:pPr indent="0" lvl="0" marL="0" rtl="0" algn="ctr">
              <a:spcBef>
                <a:spcPts val="600"/>
              </a:spcBef>
              <a:spcAft>
                <a:spcPts val="0"/>
              </a:spcAft>
              <a:buNone/>
            </a:pPr>
            <a:r>
              <a:rPr b="1" lang="en" sz="1400">
                <a:latin typeface="Montserrat"/>
                <a:ea typeface="Montserrat"/>
                <a:cs typeface="Montserrat"/>
                <a:sym typeface="Montserrat"/>
              </a:rPr>
              <a:t>Coping strategies</a:t>
            </a:r>
            <a:r>
              <a:rPr lang="en" sz="1400">
                <a:latin typeface="Montserrat"/>
                <a:ea typeface="Montserrat"/>
                <a:cs typeface="Montserrat"/>
                <a:sym typeface="Montserrat"/>
              </a:rPr>
              <a:t> with social life</a:t>
            </a:r>
            <a:endParaRPr sz="14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443875" y="110000"/>
            <a:ext cx="5324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34343"/>
                </a:solidFill>
              </a:rPr>
              <a:t>Identified Problems</a:t>
            </a:r>
            <a:endParaRPr>
              <a:solidFill>
                <a:srgbClr val="434343"/>
              </a:solidFill>
            </a:endParaRPr>
          </a:p>
        </p:txBody>
      </p:sp>
      <p:sp>
        <p:nvSpPr>
          <p:cNvPr id="223" name="Google Shape;223;p40"/>
          <p:cNvSpPr txBox="1"/>
          <p:nvPr/>
        </p:nvSpPr>
        <p:spPr>
          <a:xfrm>
            <a:off x="499325" y="595700"/>
            <a:ext cx="4690500" cy="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Balancing academic vs. social life</a:t>
            </a:r>
            <a:endParaRPr sz="1600">
              <a:latin typeface="Montserrat"/>
              <a:ea typeface="Montserrat"/>
              <a:cs typeface="Montserrat"/>
              <a:sym typeface="Montserrat"/>
            </a:endParaRPr>
          </a:p>
        </p:txBody>
      </p:sp>
      <p:pic>
        <p:nvPicPr>
          <p:cNvPr id="224" name="Google Shape;224;p40"/>
          <p:cNvPicPr preferRelativeResize="0"/>
          <p:nvPr/>
        </p:nvPicPr>
        <p:blipFill>
          <a:blip r:embed="rId3">
            <a:alphaModFix/>
          </a:blip>
          <a:stretch>
            <a:fillRect/>
          </a:stretch>
        </p:blipFill>
        <p:spPr>
          <a:xfrm>
            <a:off x="534175" y="543900"/>
            <a:ext cx="5143490" cy="5143500"/>
          </a:xfrm>
          <a:prstGeom prst="rect">
            <a:avLst/>
          </a:prstGeom>
          <a:noFill/>
          <a:ln>
            <a:noFill/>
          </a:ln>
        </p:spPr>
      </p:pic>
      <p:sp>
        <p:nvSpPr>
          <p:cNvPr id="225" name="Google Shape;225;p40"/>
          <p:cNvSpPr txBox="1"/>
          <p:nvPr/>
        </p:nvSpPr>
        <p:spPr>
          <a:xfrm>
            <a:off x="743725" y="1182875"/>
            <a:ext cx="3169800" cy="164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300">
                <a:solidFill>
                  <a:srgbClr val="FFFFFF"/>
                </a:solidFill>
                <a:latin typeface="Montserrat"/>
                <a:ea typeface="Montserrat"/>
                <a:cs typeface="Montserrat"/>
                <a:sym typeface="Montserrat"/>
              </a:rPr>
              <a:t>“Last week I had a bunch of midterms, there were lots of activities my friends wanted to go to, I needed to time manage well to accommodate both academic life and social life.”</a:t>
            </a:r>
            <a:endParaRPr i="1" sz="1300">
              <a:solidFill>
                <a:srgbClr val="FFFFFF"/>
              </a:solidFill>
            </a:endParaRPr>
          </a:p>
        </p:txBody>
      </p:sp>
      <p:sp>
        <p:nvSpPr>
          <p:cNvPr id="226" name="Google Shape;226;p40"/>
          <p:cNvSpPr txBox="1"/>
          <p:nvPr/>
        </p:nvSpPr>
        <p:spPr>
          <a:xfrm>
            <a:off x="2200971" y="3025275"/>
            <a:ext cx="3476700" cy="15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i="1" lang="en" sz="1200" u="sng">
                <a:solidFill>
                  <a:srgbClr val="FFFFFF"/>
                </a:solidFill>
                <a:latin typeface="Montserrat"/>
                <a:ea typeface="Montserrat"/>
                <a:cs typeface="Montserrat"/>
                <a:sym typeface="Montserrat"/>
              </a:rPr>
              <a:t>Coping Strategy:</a:t>
            </a:r>
            <a:endParaRPr i="1" sz="1200" u="sng">
              <a:solidFill>
                <a:srgbClr val="FFFFFF"/>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en" sz="1200">
                <a:solidFill>
                  <a:srgbClr val="FFFFFF"/>
                </a:solidFill>
                <a:latin typeface="Montserrat"/>
                <a:ea typeface="Montserrat"/>
                <a:cs typeface="Montserrat"/>
                <a:sym typeface="Montserrat"/>
              </a:rPr>
              <a:t>“If I know I have a midterm coming up but then my friend also wanted to hang out, I would probably study beforehand so I would have time to go and do stuff after.”</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rvira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rvira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